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41" r:id="rId1"/>
  </p:sldMasterIdLst>
  <p:notesMasterIdLst>
    <p:notesMasterId r:id="rId52"/>
  </p:notesMasterIdLst>
  <p:handoutMasterIdLst>
    <p:handoutMasterId r:id="rId53"/>
  </p:handoutMasterIdLst>
  <p:sldIdLst>
    <p:sldId id="256" r:id="rId2"/>
    <p:sldId id="320" r:id="rId3"/>
    <p:sldId id="433" r:id="rId4"/>
    <p:sldId id="274" r:id="rId5"/>
    <p:sldId id="447" r:id="rId6"/>
    <p:sldId id="276" r:id="rId7"/>
    <p:sldId id="277" r:id="rId8"/>
    <p:sldId id="455" r:id="rId9"/>
    <p:sldId id="456" r:id="rId10"/>
    <p:sldId id="283" r:id="rId11"/>
    <p:sldId id="285" r:id="rId12"/>
    <p:sldId id="431" r:id="rId13"/>
    <p:sldId id="288" r:id="rId14"/>
    <p:sldId id="281" r:id="rId15"/>
    <p:sldId id="424" r:id="rId16"/>
    <p:sldId id="432" r:id="rId17"/>
    <p:sldId id="425" r:id="rId18"/>
    <p:sldId id="265" r:id="rId19"/>
    <p:sldId id="416" r:id="rId20"/>
    <p:sldId id="302" r:id="rId21"/>
    <p:sldId id="306" r:id="rId22"/>
    <p:sldId id="307" r:id="rId23"/>
    <p:sldId id="435" r:id="rId24"/>
    <p:sldId id="457" r:id="rId25"/>
    <p:sldId id="453" r:id="rId26"/>
    <p:sldId id="463" r:id="rId27"/>
    <p:sldId id="454" r:id="rId28"/>
    <p:sldId id="449" r:id="rId29"/>
    <p:sldId id="451" r:id="rId30"/>
    <p:sldId id="450" r:id="rId31"/>
    <p:sldId id="311" r:id="rId32"/>
    <p:sldId id="430" r:id="rId33"/>
    <p:sldId id="438" r:id="rId34"/>
    <p:sldId id="313" r:id="rId35"/>
    <p:sldId id="461" r:id="rId36"/>
    <p:sldId id="428" r:id="rId37"/>
    <p:sldId id="341" r:id="rId38"/>
    <p:sldId id="459" r:id="rId39"/>
    <p:sldId id="334" r:id="rId40"/>
    <p:sldId id="314" r:id="rId41"/>
    <p:sldId id="462" r:id="rId42"/>
    <p:sldId id="445" r:id="rId43"/>
    <p:sldId id="444" r:id="rId44"/>
    <p:sldId id="443" r:id="rId45"/>
    <p:sldId id="397" r:id="rId46"/>
    <p:sldId id="441" r:id="rId47"/>
    <p:sldId id="437" r:id="rId48"/>
    <p:sldId id="388" r:id="rId49"/>
    <p:sldId id="434" r:id="rId50"/>
    <p:sldId id="423" r:id="rId51"/>
  </p:sldIdLst>
  <p:sldSz cx="9144000" cy="6858000" type="letter"/>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TxH86b0kJKsCufcyMeS87w==" hashData="0zjetLZmmAy1QXQ8Em8uOzb8MvI="/>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68">
          <p15:clr>
            <a:srgbClr val="A4A3A4"/>
          </p15:clr>
        </p15:guide>
        <p15:guide id="2" pos="345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E2E6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45" autoAdjust="0"/>
    <p:restoredTop sz="94751" autoAdjust="0"/>
  </p:normalViewPr>
  <p:slideViewPr>
    <p:cSldViewPr snapToGrid="0">
      <p:cViewPr varScale="1">
        <p:scale>
          <a:sx n="87" d="100"/>
          <a:sy n="87" d="100"/>
        </p:scale>
        <p:origin x="1325" y="2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28"/>
    </p:cViewPr>
  </p:sorterViewPr>
  <p:notesViewPr>
    <p:cSldViewPr snapToGrid="0">
      <p:cViewPr>
        <p:scale>
          <a:sx n="100" d="100"/>
          <a:sy n="100" d="100"/>
        </p:scale>
        <p:origin x="-3840" y="-64"/>
      </p:cViewPr>
      <p:guideLst>
        <p:guide orient="horz" pos="2268"/>
        <p:guide pos="345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615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583" cy="478748"/>
          </a:xfrm>
          <a:prstGeom prst="rect">
            <a:avLst/>
          </a:prstGeom>
          <a:noFill/>
          <a:ln w="9525">
            <a:noFill/>
            <a:miter lim="800000"/>
            <a:headEnd/>
            <a:tailEnd/>
          </a:ln>
          <a:effectLst/>
        </p:spPr>
        <p:txBody>
          <a:bodyPr vert="horz" wrap="square" lIns="20135" tIns="0" rIns="20135" bIns="0" numCol="1" anchor="t" anchorCtr="0" compatLnSpc="1">
            <a:prstTxWarp prst="textNoShape">
              <a:avLst/>
            </a:prstTxWarp>
          </a:bodyPr>
          <a:lstStyle>
            <a:lvl1pPr eaLnBrk="0" hangingPunct="0">
              <a:defRPr sz="1100" i="1">
                <a:latin typeface="Times New Roman" pitchFamily="18" charset="0"/>
                <a:cs typeface="+mn-cs"/>
              </a:defRPr>
            </a:lvl1pPr>
          </a:lstStyle>
          <a:p>
            <a:pPr>
              <a:defRPr/>
            </a:pPr>
            <a:endParaRPr lang="en-US" dirty="0"/>
          </a:p>
        </p:txBody>
      </p:sp>
      <p:sp>
        <p:nvSpPr>
          <p:cNvPr id="2051" name="Rectangle 3"/>
          <p:cNvSpPr>
            <a:spLocks noGrp="1" noChangeArrowheads="1"/>
          </p:cNvSpPr>
          <p:nvPr>
            <p:ph type="dt" idx="1"/>
          </p:nvPr>
        </p:nvSpPr>
        <p:spPr bwMode="auto">
          <a:xfrm>
            <a:off x="4144618" y="0"/>
            <a:ext cx="3170583" cy="478748"/>
          </a:xfrm>
          <a:prstGeom prst="rect">
            <a:avLst/>
          </a:prstGeom>
          <a:noFill/>
          <a:ln w="9525">
            <a:noFill/>
            <a:miter lim="800000"/>
            <a:headEnd/>
            <a:tailEnd/>
          </a:ln>
          <a:effectLst/>
        </p:spPr>
        <p:txBody>
          <a:bodyPr vert="horz" wrap="square" lIns="20135" tIns="0" rIns="20135" bIns="0" numCol="1" anchor="t" anchorCtr="0" compatLnSpc="1">
            <a:prstTxWarp prst="textNoShape">
              <a:avLst/>
            </a:prstTxWarp>
          </a:bodyPr>
          <a:lstStyle>
            <a:lvl1pPr algn="r" eaLnBrk="0" hangingPunct="0">
              <a:defRPr sz="1100" i="1">
                <a:latin typeface="Times New Roman" pitchFamily="18" charset="0"/>
                <a:cs typeface="+mn-cs"/>
              </a:defRPr>
            </a:lvl1pPr>
          </a:lstStyle>
          <a:p>
            <a:pPr>
              <a:defRPr/>
            </a:pPr>
            <a:endParaRPr lang="en-US" dirty="0"/>
          </a:p>
        </p:txBody>
      </p:sp>
      <p:sp>
        <p:nvSpPr>
          <p:cNvPr id="76804" name="Rectangle 4"/>
          <p:cNvSpPr>
            <a:spLocks noGrp="1" noRot="1" noChangeAspect="1" noChangeArrowheads="1" noTextEdit="1"/>
          </p:cNvSpPr>
          <p:nvPr>
            <p:ph type="sldImg" idx="2"/>
          </p:nvPr>
        </p:nvSpPr>
        <p:spPr bwMode="auto">
          <a:xfrm>
            <a:off x="1266825" y="727075"/>
            <a:ext cx="4783138" cy="358616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4035" y="4561226"/>
            <a:ext cx="5367130" cy="4318573"/>
          </a:xfrm>
          <a:prstGeom prst="rect">
            <a:avLst/>
          </a:prstGeom>
          <a:noFill/>
          <a:ln w="9525">
            <a:noFill/>
            <a:miter lim="800000"/>
            <a:headEnd/>
            <a:tailEnd/>
          </a:ln>
          <a:effectLst/>
        </p:spPr>
        <p:txBody>
          <a:bodyPr vert="horz" wrap="square" lIns="97317" tIns="48660" rIns="97317" bIns="4866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54" name="Rectangle 6"/>
          <p:cNvSpPr>
            <a:spLocks noGrp="1" noChangeArrowheads="1"/>
          </p:cNvSpPr>
          <p:nvPr>
            <p:ph type="ftr" sz="quarter" idx="4"/>
          </p:nvPr>
        </p:nvSpPr>
        <p:spPr bwMode="auto">
          <a:xfrm>
            <a:off x="0" y="9122452"/>
            <a:ext cx="3170583" cy="478748"/>
          </a:xfrm>
          <a:prstGeom prst="rect">
            <a:avLst/>
          </a:prstGeom>
          <a:noFill/>
          <a:ln w="9525">
            <a:noFill/>
            <a:miter lim="800000"/>
            <a:headEnd/>
            <a:tailEnd/>
          </a:ln>
          <a:effectLst/>
        </p:spPr>
        <p:txBody>
          <a:bodyPr vert="horz" wrap="square" lIns="20135" tIns="0" rIns="20135" bIns="0" numCol="1" anchor="b" anchorCtr="0" compatLnSpc="1">
            <a:prstTxWarp prst="textNoShape">
              <a:avLst/>
            </a:prstTxWarp>
          </a:bodyPr>
          <a:lstStyle>
            <a:lvl1pPr eaLnBrk="0" hangingPunct="0">
              <a:defRPr sz="1100" i="1">
                <a:latin typeface="Times New Roman" pitchFamily="18" charset="0"/>
                <a:cs typeface="+mn-cs"/>
              </a:defRPr>
            </a:lvl1pPr>
          </a:lstStyle>
          <a:p>
            <a:pPr>
              <a:defRPr/>
            </a:pPr>
            <a:endParaRPr lang="en-US" dirty="0"/>
          </a:p>
        </p:txBody>
      </p:sp>
      <p:sp>
        <p:nvSpPr>
          <p:cNvPr id="2055" name="Rectangle 7"/>
          <p:cNvSpPr>
            <a:spLocks noGrp="1" noChangeArrowheads="1"/>
          </p:cNvSpPr>
          <p:nvPr>
            <p:ph type="sldNum" sz="quarter" idx="5"/>
          </p:nvPr>
        </p:nvSpPr>
        <p:spPr bwMode="auto">
          <a:xfrm>
            <a:off x="4144618" y="9122452"/>
            <a:ext cx="3170583" cy="478748"/>
          </a:xfrm>
          <a:prstGeom prst="rect">
            <a:avLst/>
          </a:prstGeom>
          <a:noFill/>
          <a:ln w="9525">
            <a:noFill/>
            <a:miter lim="800000"/>
            <a:headEnd/>
            <a:tailEnd/>
          </a:ln>
          <a:effectLst/>
        </p:spPr>
        <p:txBody>
          <a:bodyPr vert="horz" wrap="square" lIns="20135" tIns="0" rIns="20135" bIns="0" numCol="1" anchor="b" anchorCtr="0" compatLnSpc="1">
            <a:prstTxWarp prst="textNoShape">
              <a:avLst/>
            </a:prstTxWarp>
          </a:bodyPr>
          <a:lstStyle>
            <a:lvl1pPr algn="r" eaLnBrk="0" hangingPunct="0">
              <a:defRPr sz="1100" i="1">
                <a:latin typeface="Times New Roman" pitchFamily="18" charset="0"/>
                <a:cs typeface="+mn-cs"/>
              </a:defRPr>
            </a:lvl1pPr>
          </a:lstStyle>
          <a:p>
            <a:pPr>
              <a:defRPr/>
            </a:pPr>
            <a:fld id="{5A1E40C2-8718-4C1C-83DE-A7BE6EDA45DB}" type="slidenum">
              <a:rPr lang="en-US"/>
              <a:pPr>
                <a:defRPr/>
              </a:pPr>
              <a:t>‹#›</a:t>
            </a:fld>
            <a:endParaRPr lang="en-US" dirty="0"/>
          </a:p>
        </p:txBody>
      </p:sp>
    </p:spTree>
    <p:extLst>
      <p:ext uri="{BB962C8B-B14F-4D97-AF65-F5344CB8AC3E}">
        <p14:creationId xmlns:p14="http://schemas.microsoft.com/office/powerpoint/2010/main" val="2658134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baseline="0">
        <a:solidFill>
          <a:schemeClr val="tx1"/>
        </a:solidFill>
        <a:latin typeface="Arial Narrow" pitchFamily="34" charset="0"/>
        <a:ea typeface="+mn-ea"/>
        <a:cs typeface="+mn-cs"/>
      </a:defRPr>
    </a:lvl1pPr>
    <a:lvl2pPr marL="457200" algn="l" rtl="0" eaLnBrk="0" fontAlgn="base" hangingPunct="0">
      <a:spcBef>
        <a:spcPct val="30000"/>
      </a:spcBef>
      <a:spcAft>
        <a:spcPct val="0"/>
      </a:spcAft>
      <a:defRPr sz="1100" kern="1200" baseline="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sz="1100" kern="1200" baseline="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sz="1100" kern="1200" baseline="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sz="1100" kern="1200" baseline="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EA508221-AB6B-4A1A-8114-A0D50F37B34E}" type="slidenum">
              <a:rPr lang="en-US" smtClean="0"/>
              <a:pPr>
                <a:defRPr/>
              </a:pPr>
              <a:t>1</a:t>
            </a:fld>
            <a:endParaRPr lang="en-US" dirty="0"/>
          </a:p>
        </p:txBody>
      </p:sp>
      <p:sp>
        <p:nvSpPr>
          <p:cNvPr id="77827" name="Rectangle 2"/>
          <p:cNvSpPr>
            <a:spLocks noGrp="1" noRot="1" noChangeAspect="1" noChangeArrowheads="1" noTextEdit="1"/>
          </p:cNvSpPr>
          <p:nvPr>
            <p:ph type="sldImg"/>
          </p:nvPr>
        </p:nvSpPr>
        <p:spPr>
          <a:ln cap="flat"/>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40420" indent="-240420"/>
            <a:endParaRPr lang="en-US" sz="11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fld id="{97A30C18-C469-4684-B3FE-835A8C21D104}" type="slidenum">
              <a:rPr lang="en-US" smtClean="0"/>
              <a:pPr>
                <a:defRPr/>
              </a:pPr>
              <a:t>10</a:t>
            </a:fld>
            <a:endParaRPr 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a:p>
            <a:r>
              <a:rPr lang="en-US" dirty="0"/>
              <a:t> </a:t>
            </a:r>
          </a:p>
          <a:p>
            <a:endParaRPr lang="en-US" dirty="0"/>
          </a:p>
          <a:p>
            <a:endParaRPr lang="en-US" dirty="0"/>
          </a:p>
          <a:p>
            <a:endParaRPr lang="en-US" dirty="0"/>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EF2DAA2C-59F6-459D-B28A-B99056344408}" type="slidenum">
              <a:rPr lang="en-US" smtClean="0"/>
              <a:pPr>
                <a:defRPr/>
              </a:pPr>
              <a:t>11</a:t>
            </a:fld>
            <a:endParaRPr lang="en-US" dirty="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9F7A8CD9-CAD9-4869-8196-9E241CB0EEE5}" type="slidenum">
              <a:rPr lang="en-US" smtClean="0"/>
              <a:pPr>
                <a:defRPr/>
              </a:pPr>
              <a:t>12</a:t>
            </a:fld>
            <a:endParaRPr lang="en-US" dirty="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a:p>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498A2178-167F-4C7B-9735-180DD170F7FE}" type="slidenum">
              <a:rPr lang="en-US" smtClean="0"/>
              <a:pPr>
                <a:defRPr/>
              </a:pPr>
              <a:t>13</a:t>
            </a:fld>
            <a:endParaRPr lang="en-US" dirty="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C3A9B0C9-8321-4C15-A996-14332B6B8788}" type="slidenum">
              <a:rPr lang="en-US" smtClean="0"/>
              <a:pPr>
                <a:defRPr/>
              </a:pPr>
              <a:t>14</a:t>
            </a:fld>
            <a:endParaRPr 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FD46106E-A20D-491A-9644-B13D4EE80E9D}" type="slidenum">
              <a:rPr lang="en-US" smtClean="0"/>
              <a:pPr>
                <a:defRPr/>
              </a:pPr>
              <a:t>15</a:t>
            </a:fld>
            <a:endParaRPr lang="en-US" dirty="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ln/>
        </p:spPr>
        <p:txBody>
          <a:bodyPr/>
          <a:lstStyle/>
          <a:p>
            <a:endParaRPr lang="en-US" dirty="0">
              <a:solidFill>
                <a:schemeClr val="accent4">
                  <a:lumMod val="40000"/>
                  <a:lumOff val="60000"/>
                </a:schemeClr>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28C5703D-6B40-4294-AF62-C51F0FCA4210}" type="slidenum">
              <a:rPr lang="en-US" smtClean="0"/>
              <a:pPr>
                <a:defRPr/>
              </a:pPr>
              <a:t>16</a:t>
            </a:fld>
            <a:endParaRPr lang="en-US" dirty="0"/>
          </a:p>
        </p:txBody>
      </p:sp>
      <p:sp>
        <p:nvSpPr>
          <p:cNvPr id="137219" name="Rectangle 1026"/>
          <p:cNvSpPr>
            <a:spLocks noGrp="1" noRot="1" noChangeAspect="1" noChangeArrowheads="1" noTextEdit="1"/>
          </p:cNvSpPr>
          <p:nvPr>
            <p:ph type="sldImg"/>
          </p:nvPr>
        </p:nvSpPr>
        <p:spPr>
          <a:ln/>
        </p:spPr>
      </p:sp>
      <p:sp>
        <p:nvSpPr>
          <p:cNvPr id="136196" name="Rectangle 1027"/>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28C5703D-6B40-4294-AF62-C51F0FCA4210}" type="slidenum">
              <a:rPr lang="en-US" smtClean="0"/>
              <a:pPr>
                <a:defRPr/>
              </a:pPr>
              <a:t>17</a:t>
            </a:fld>
            <a:endParaRPr lang="en-US" dirty="0"/>
          </a:p>
        </p:txBody>
      </p:sp>
      <p:sp>
        <p:nvSpPr>
          <p:cNvPr id="137219" name="Rectangle 1026"/>
          <p:cNvSpPr>
            <a:spLocks noGrp="1" noRot="1" noChangeAspect="1" noChangeArrowheads="1" noTextEdit="1"/>
          </p:cNvSpPr>
          <p:nvPr>
            <p:ph type="sldImg"/>
          </p:nvPr>
        </p:nvSpPr>
        <p:spPr>
          <a:ln/>
        </p:spPr>
      </p:sp>
      <p:sp>
        <p:nvSpPr>
          <p:cNvPr id="136196" name="Rectangle 1027"/>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7746AC9E-7B00-45C8-B577-81E6AE1D8F36}" type="slidenum">
              <a:rPr lang="en-US" smtClean="0"/>
              <a:pPr>
                <a:defRPr/>
              </a:pPr>
              <a:t>18</a:t>
            </a:fld>
            <a:endParaRPr lang="en-US" dirty="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ln/>
        </p:spPr>
        <p:txBody>
          <a:bodyPr/>
          <a:lstStyle/>
          <a:p>
            <a:pPr>
              <a:defRPr/>
            </a:pPr>
            <a:endParaRPr lang="en-US" i="0" dirty="0">
              <a:latin typeface="+mn-l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54A13A86-F241-4291-BCD2-041CC792C1D7}" type="slidenum">
              <a:rPr lang="en-US" smtClean="0"/>
              <a:pPr>
                <a:defRPr/>
              </a:pPr>
              <a:t>19</a:t>
            </a:fld>
            <a:endParaRPr lang="en-US" dirty="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A92F953D-F8AF-46D8-AA11-0B38B99960D4}" type="slidenum">
              <a:rPr lang="en-US" smtClean="0"/>
              <a:pPr>
                <a:defRPr/>
              </a:pPr>
              <a:t>2</a:t>
            </a:fld>
            <a:endParaRPr lang="en-US" dirty="0"/>
          </a:p>
        </p:txBody>
      </p:sp>
      <p:sp>
        <p:nvSpPr>
          <p:cNvPr id="788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ln/>
        </p:spPr>
        <p:txBody>
          <a:bodyPr/>
          <a:lstStyle/>
          <a:p>
            <a:pPr>
              <a:defRPr/>
            </a:pPr>
            <a:endParaRPr lang="en-US" sz="1200" dirty="0">
              <a:latin typeface="+mn-l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p:txBody>
          <a:bodyPr/>
          <a:lstStyle/>
          <a:p>
            <a:pPr>
              <a:defRPr/>
            </a:pPr>
            <a:fld id="{095D026C-6914-4F76-AF0A-CCB22C8117B3}" type="slidenum">
              <a:rPr lang="en-US" smtClean="0"/>
              <a:pPr>
                <a:defRPr/>
              </a:pPr>
              <a:t>20</a:t>
            </a:fld>
            <a:endParaRPr lang="en-US" dirty="0"/>
          </a:p>
        </p:txBody>
      </p:sp>
      <p:sp>
        <p:nvSpPr>
          <p:cNvPr id="91139" name="Rectangle 1026"/>
          <p:cNvSpPr>
            <a:spLocks noGrp="1" noRot="1" noChangeAspect="1" noChangeArrowheads="1" noTextEdit="1"/>
          </p:cNvSpPr>
          <p:nvPr>
            <p:ph type="sldImg"/>
          </p:nvPr>
        </p:nvSpPr>
        <p:spPr>
          <a:ln/>
        </p:spPr>
      </p:sp>
      <p:sp>
        <p:nvSpPr>
          <p:cNvPr id="91140" name="Rectangle 1027"/>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p>
            <a:pPr>
              <a:defRPr/>
            </a:pPr>
            <a:fld id="{457DD886-4AAD-47FD-B840-E427BAC5FF91}" type="slidenum">
              <a:rPr lang="en-US" smtClean="0"/>
              <a:pPr>
                <a:defRPr/>
              </a:pPr>
              <a:t>21</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a:defRPr/>
            </a:pPr>
            <a:fld id="{D1FA78B5-4009-47EB-A498-0E35A67243C4}" type="slidenum">
              <a:rPr lang="en-US" smtClean="0"/>
              <a:pPr>
                <a:defRPr/>
              </a:pPr>
              <a:t>22</a:t>
            </a:fld>
            <a:endParaRPr 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ln/>
        </p:spPr>
        <p:txBody>
          <a:bodyPr/>
          <a:lstStyle/>
          <a:p>
            <a:endParaRPr lang="en-US" sz="1100" kern="1200" baseline="0" dirty="0">
              <a:solidFill>
                <a:schemeClr val="tx1"/>
              </a:solidFill>
              <a:latin typeface="Arial Narrow" pitchFamily="34" charset="0"/>
              <a:ea typeface="+mn-ea"/>
              <a:cs typeface="+mn-cs"/>
            </a:endParaRPr>
          </a:p>
          <a:p>
            <a:pPr>
              <a:defRPr/>
            </a:pPr>
            <a:endParaRPr lang="en-US" dirty="0">
              <a:latin typeface="+mn-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p>
            <a:pPr>
              <a:defRPr/>
            </a:pPr>
            <a:fld id="{6FCF816A-6505-4284-B3BF-5C2587A264CB}" type="slidenum">
              <a:rPr lang="en-US" smtClean="0"/>
              <a:pPr>
                <a:defRPr/>
              </a:pPr>
              <a:t>24</a:t>
            </a:fld>
            <a:endParaRPr lang="en-US" dirty="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a:p>
            <a:endParaRPr lang="en-US" sz="1100" kern="1200" baseline="0" dirty="0">
              <a:solidFill>
                <a:schemeClr val="tx1"/>
              </a:solidFill>
              <a:latin typeface="Arial Narrow" pitchFamily="34" charset="0"/>
              <a:ea typeface="+mn-ea"/>
              <a:cs typeface="+mn-cs"/>
            </a:endParaRPr>
          </a:p>
          <a:p>
            <a:r>
              <a:rPr lang="en-US" sz="1100" kern="1200" baseline="0" dirty="0">
                <a:solidFill>
                  <a:schemeClr val="tx1"/>
                </a:solidFill>
                <a:latin typeface="Arial Narrow" pitchFamily="34" charset="0"/>
                <a:ea typeface="+mn-ea"/>
                <a:cs typeface="+mn-cs"/>
              </a:rPr>
              <a:t>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p:txBody>
          <a:bodyPr/>
          <a:lstStyle/>
          <a:p>
            <a:pPr>
              <a:defRPr/>
            </a:pPr>
            <a:fld id="{E65D3C14-91A0-4437-A63A-334C27C3BD3D}" type="slidenum">
              <a:rPr lang="en-US" smtClean="0"/>
              <a:pPr>
                <a:defRPr/>
              </a:pPr>
              <a:t>25</a:t>
            </a:fld>
            <a:endParaRPr lang="en-US" dirty="0"/>
          </a:p>
        </p:txBody>
      </p:sp>
      <p:sp>
        <p:nvSpPr>
          <p:cNvPr id="108547" name="Rectangle 1026"/>
          <p:cNvSpPr>
            <a:spLocks noGrp="1" noRot="1" noChangeAspect="1" noChangeArrowheads="1" noTextEdit="1"/>
          </p:cNvSpPr>
          <p:nvPr>
            <p:ph type="sldImg"/>
          </p:nvPr>
        </p:nvSpPr>
        <p:spPr>
          <a:ln/>
        </p:spPr>
      </p:sp>
      <p:sp>
        <p:nvSpPr>
          <p:cNvPr id="108548" name="Rectangle 1027"/>
          <p:cNvSpPr>
            <a:spLocks noGrp="1" noChangeArrowheads="1"/>
          </p:cNvSpPr>
          <p:nvPr>
            <p:ph type="body" idx="1"/>
          </p:nvPr>
        </p:nvSpPr>
        <p:spPr>
          <a:ln/>
        </p:spPr>
        <p:txBody>
          <a:bodyPr/>
          <a:lstStyle/>
          <a:p>
            <a:endParaRPr lang="en-US" dirty="0"/>
          </a:p>
          <a:p>
            <a:endParaRPr lang="en-US" dirty="0"/>
          </a:p>
          <a:p>
            <a:endParaRPr lang="en-US" dirty="0"/>
          </a:p>
          <a:p>
            <a:pPr>
              <a:defRPr/>
            </a:pPr>
            <a:endParaRPr lang="en-US" dirty="0">
              <a:latin typeface="+mn-l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3CF9D-C291-F6E6-C8B9-2B22351FBE6D}"/>
            </a:ext>
          </a:extLst>
        </p:cNvPr>
        <p:cNvGrpSpPr/>
        <p:nvPr/>
      </p:nvGrpSpPr>
      <p:grpSpPr>
        <a:xfrm>
          <a:off x="0" y="0"/>
          <a:ext cx="0" cy="0"/>
          <a:chOff x="0" y="0"/>
          <a:chExt cx="0" cy="0"/>
        </a:xfrm>
      </p:grpSpPr>
      <p:sp>
        <p:nvSpPr>
          <p:cNvPr id="153602" name="Rectangle 7">
            <a:extLst>
              <a:ext uri="{FF2B5EF4-FFF2-40B4-BE49-F238E27FC236}">
                <a16:creationId xmlns:a16="http://schemas.microsoft.com/office/drawing/2014/main" id="{05EFA881-14F5-5F6A-72EE-F5922C71C621}"/>
              </a:ext>
            </a:extLst>
          </p:cNvPr>
          <p:cNvSpPr>
            <a:spLocks noGrp="1" noChangeArrowheads="1"/>
          </p:cNvSpPr>
          <p:nvPr>
            <p:ph type="sldNum" sz="quarter" idx="5"/>
          </p:nvPr>
        </p:nvSpPr>
        <p:spPr/>
        <p:txBody>
          <a:bodyPr/>
          <a:lstStyle/>
          <a:p>
            <a:pPr>
              <a:defRPr/>
            </a:pPr>
            <a:fld id="{E65D3C14-91A0-4437-A63A-334C27C3BD3D}" type="slidenum">
              <a:rPr lang="en-US" smtClean="0"/>
              <a:pPr>
                <a:defRPr/>
              </a:pPr>
              <a:t>26</a:t>
            </a:fld>
            <a:endParaRPr lang="en-US" dirty="0"/>
          </a:p>
        </p:txBody>
      </p:sp>
      <p:sp>
        <p:nvSpPr>
          <p:cNvPr id="108547" name="Rectangle 1026">
            <a:extLst>
              <a:ext uri="{FF2B5EF4-FFF2-40B4-BE49-F238E27FC236}">
                <a16:creationId xmlns:a16="http://schemas.microsoft.com/office/drawing/2014/main" id="{B2BF6639-8994-5250-6232-7D03CF3DDD9C}"/>
              </a:ext>
            </a:extLst>
          </p:cNvPr>
          <p:cNvSpPr>
            <a:spLocks noGrp="1" noRot="1" noChangeAspect="1" noChangeArrowheads="1" noTextEdit="1"/>
          </p:cNvSpPr>
          <p:nvPr>
            <p:ph type="sldImg"/>
          </p:nvPr>
        </p:nvSpPr>
        <p:spPr>
          <a:ln/>
        </p:spPr>
      </p:sp>
      <p:sp>
        <p:nvSpPr>
          <p:cNvPr id="108548" name="Rectangle 1027">
            <a:extLst>
              <a:ext uri="{FF2B5EF4-FFF2-40B4-BE49-F238E27FC236}">
                <a16:creationId xmlns:a16="http://schemas.microsoft.com/office/drawing/2014/main" id="{E4FCDC39-615A-1A43-B1F5-D0DDECB96530}"/>
              </a:ext>
            </a:extLst>
          </p:cNvPr>
          <p:cNvSpPr>
            <a:spLocks noGrp="1" noChangeArrowheads="1"/>
          </p:cNvSpPr>
          <p:nvPr>
            <p:ph type="body" idx="1"/>
          </p:nvPr>
        </p:nvSpPr>
        <p:spPr>
          <a:ln/>
        </p:spPr>
        <p:txBody>
          <a:bodyPr/>
          <a:lstStyle/>
          <a:p>
            <a:endParaRPr lang="en-US" dirty="0"/>
          </a:p>
          <a:p>
            <a:endParaRPr lang="en-US" dirty="0"/>
          </a:p>
          <a:p>
            <a:endParaRPr lang="en-US" dirty="0"/>
          </a:p>
          <a:p>
            <a:pPr>
              <a:defRPr/>
            </a:pPr>
            <a:endParaRPr lang="en-US" dirty="0">
              <a:latin typeface="+mn-lt"/>
            </a:endParaRPr>
          </a:p>
        </p:txBody>
      </p:sp>
    </p:spTree>
    <p:extLst>
      <p:ext uri="{BB962C8B-B14F-4D97-AF65-F5344CB8AC3E}">
        <p14:creationId xmlns:p14="http://schemas.microsoft.com/office/powerpoint/2010/main" val="3085300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p:txBody>
          <a:bodyPr/>
          <a:lstStyle/>
          <a:p>
            <a:pPr>
              <a:defRPr/>
            </a:pPr>
            <a:fld id="{53528850-6805-4A66-BECE-71C56DBD457D}" type="slidenum">
              <a:rPr lang="en-US" smtClean="0"/>
              <a:pPr>
                <a:defRPr/>
              </a:pPr>
              <a:t>27</a:t>
            </a:fld>
            <a:endParaRPr lang="en-US"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6C4F597C-4209-40CA-A03E-537507F0765F}" type="slidenum">
              <a:rPr lang="en-US" smtClean="0"/>
              <a:pPr>
                <a:defRPr/>
              </a:pPr>
              <a:t>28</a:t>
            </a:fld>
            <a:endParaRPr lang="en-US" dirty="0"/>
          </a:p>
        </p:txBody>
      </p:sp>
      <p:sp>
        <p:nvSpPr>
          <p:cNvPr id="134147" name="Rectangle 1026"/>
          <p:cNvSpPr>
            <a:spLocks noGrp="1" noRot="1" noChangeAspect="1" noChangeArrowheads="1" noTextEdit="1"/>
          </p:cNvSpPr>
          <p:nvPr>
            <p:ph type="sldImg"/>
          </p:nvPr>
        </p:nvSpPr>
        <p:spPr>
          <a:ln/>
        </p:spPr>
      </p:sp>
      <p:sp>
        <p:nvSpPr>
          <p:cNvPr id="133124" name="Rectangle 1027"/>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p:txBody>
          <a:bodyPr/>
          <a:lstStyle/>
          <a:p>
            <a:pPr>
              <a:defRPr/>
            </a:pPr>
            <a:fld id="{0294C06E-9C2A-421A-B17C-1AAC3372E663}" type="slidenum">
              <a:rPr lang="en-US" smtClean="0"/>
              <a:pPr>
                <a:defRPr/>
              </a:pPr>
              <a:t>29</a:t>
            </a:fld>
            <a:endParaRPr lang="en-US"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p:txBody>
          <a:bodyPr/>
          <a:lstStyle/>
          <a:p>
            <a:pPr>
              <a:defRPr/>
            </a:pPr>
            <a:fld id="{E65D3C14-91A0-4437-A63A-334C27C3BD3D}" type="slidenum">
              <a:rPr lang="en-US" smtClean="0"/>
              <a:pPr>
                <a:defRPr/>
              </a:pPr>
              <a:t>30</a:t>
            </a:fld>
            <a:endParaRPr lang="en-US" dirty="0"/>
          </a:p>
        </p:txBody>
      </p:sp>
      <p:sp>
        <p:nvSpPr>
          <p:cNvPr id="108547" name="Rectangle 1026"/>
          <p:cNvSpPr>
            <a:spLocks noGrp="1" noRot="1" noChangeAspect="1" noChangeArrowheads="1" noTextEdit="1"/>
          </p:cNvSpPr>
          <p:nvPr>
            <p:ph type="sldImg"/>
          </p:nvPr>
        </p:nvSpPr>
        <p:spPr>
          <a:ln/>
        </p:spPr>
      </p:sp>
      <p:sp>
        <p:nvSpPr>
          <p:cNvPr id="108548" name="Rectangle 1027"/>
          <p:cNvSpPr>
            <a:spLocks noGrp="1" noChangeArrowheads="1"/>
          </p:cNvSpPr>
          <p:nvPr>
            <p:ph type="body" idx="1"/>
          </p:nvPr>
        </p:nvSpPr>
        <p:spPr>
          <a:ln/>
        </p:spPr>
        <p:txBody>
          <a:bodyPr/>
          <a:lstStyle/>
          <a:p>
            <a:endParaRPr lang="en-US" dirty="0"/>
          </a:p>
          <a:p>
            <a:endParaRPr lang="en-US" dirty="0"/>
          </a:p>
          <a:p>
            <a:endParaRPr lang="en-US" dirty="0"/>
          </a:p>
          <a:p>
            <a:pPr>
              <a:defRPr/>
            </a:pPr>
            <a:endParaRPr lang="en-US" dirty="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D5FBEFE-7D71-4117-9F23-2E89611E5012}" type="slidenum">
              <a:rPr lang="en-US" smtClean="0"/>
              <a:pPr>
                <a:defRPr/>
              </a:pPr>
              <a:t>3</a:t>
            </a:fld>
            <a:endParaRPr lang="en-US" dirty="0"/>
          </a:p>
        </p:txBody>
      </p:sp>
      <p:sp>
        <p:nvSpPr>
          <p:cNvPr id="79875"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ln/>
        </p:spPr>
        <p:txBody>
          <a:bodyPr/>
          <a:lstStyle/>
          <a:p>
            <a:pPr>
              <a:defRPr/>
            </a:pPr>
            <a:endParaRPr lang="en-US" dirty="0">
              <a:latin typeface="+mn-lt"/>
            </a:endParaRPr>
          </a:p>
          <a:p>
            <a:pPr>
              <a:defRPr/>
            </a:pPr>
            <a:r>
              <a:rPr lang="en-US" dirty="0">
                <a:latin typeface="+mn-lt"/>
              </a:rPr>
              <a:t>	</a:t>
            </a:r>
          </a:p>
          <a:p>
            <a:pPr>
              <a:defRPr/>
            </a:pPr>
            <a:endParaRPr lang="en-US" dirty="0"/>
          </a:p>
          <a:p>
            <a:pPr>
              <a:defRPr/>
            </a:pP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p:txBody>
          <a:bodyPr/>
          <a:lstStyle/>
          <a:p>
            <a:pPr>
              <a:defRPr/>
            </a:pPr>
            <a:fld id="{D57C2A48-496B-4E67-94DE-2466B12F339B}" type="slidenum">
              <a:rPr lang="en-US" smtClean="0"/>
              <a:pPr>
                <a:defRPr/>
              </a:pPr>
              <a:t>31</a:t>
            </a:fld>
            <a:endParaRPr lang="en-US" dirty="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p>
            <a:pPr>
              <a:defRPr/>
            </a:pPr>
            <a:fld id="{F2CED924-14CE-4FD1-A866-6A24B6D5991A}" type="slidenum">
              <a:rPr lang="en-US" smtClean="0"/>
              <a:pPr>
                <a:defRPr/>
              </a:pPr>
              <a:t>32</a:t>
            </a:fld>
            <a:endParaRPr lang="en-US"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p:txBody>
          <a:bodyPr/>
          <a:lstStyle/>
          <a:p>
            <a:pPr>
              <a:defRPr/>
            </a:pPr>
            <a:fld id="{E6235268-C5ED-4F5F-A397-F56C4598721C}" type="slidenum">
              <a:rPr lang="en-US" smtClean="0"/>
              <a:pPr>
                <a:defRPr/>
              </a:pPr>
              <a:t>33</a:t>
            </a:fld>
            <a:endParaRPr lang="en-US" dirty="0"/>
          </a:p>
        </p:txBody>
      </p:sp>
      <p:sp>
        <p:nvSpPr>
          <p:cNvPr id="126979"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p:txBody>
          <a:bodyPr/>
          <a:lstStyle/>
          <a:p>
            <a:pPr>
              <a:defRPr/>
            </a:pPr>
            <a:fld id="{30145B8A-5E59-496E-925B-CEED7EA09DED}" type="slidenum">
              <a:rPr lang="en-US" smtClean="0"/>
              <a:pPr>
                <a:defRPr/>
              </a:pPr>
              <a:t>34</a:t>
            </a:fld>
            <a:endParaRPr lang="en-US" dirty="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ln/>
        </p:spPr>
        <p:txBody>
          <a:bodyPr/>
          <a:lstStyle/>
          <a:p>
            <a:endParaRPr lang="en-US" sz="1100" kern="1200" baseline="0" dirty="0">
              <a:solidFill>
                <a:schemeClr val="tx1"/>
              </a:solidFill>
              <a:latin typeface="Arial Narrow" pitchFamily="34" charset="0"/>
              <a:ea typeface="+mn-ea"/>
              <a:cs typeface="+mn-cs"/>
            </a:endParaRPr>
          </a:p>
          <a:p>
            <a:endParaRPr lang="en-US" dirty="0"/>
          </a:p>
          <a:p>
            <a:pPr>
              <a:defRPr/>
            </a:pPr>
            <a:endParaRPr lang="en-US" dirty="0">
              <a:latin typeface="+mn-l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4D14A-1D49-A904-7DEC-B12496D86005}"/>
            </a:ext>
          </a:extLst>
        </p:cNvPr>
        <p:cNvGrpSpPr/>
        <p:nvPr/>
      </p:nvGrpSpPr>
      <p:grpSpPr>
        <a:xfrm>
          <a:off x="0" y="0"/>
          <a:ext cx="0" cy="0"/>
          <a:chOff x="0" y="0"/>
          <a:chExt cx="0" cy="0"/>
        </a:xfrm>
      </p:grpSpPr>
      <p:sp>
        <p:nvSpPr>
          <p:cNvPr id="129026" name="Rectangle 7">
            <a:extLst>
              <a:ext uri="{FF2B5EF4-FFF2-40B4-BE49-F238E27FC236}">
                <a16:creationId xmlns:a16="http://schemas.microsoft.com/office/drawing/2014/main" id="{D2BD9C6C-4093-C6F1-2FDB-DACFFA88425F}"/>
              </a:ext>
            </a:extLst>
          </p:cNvPr>
          <p:cNvSpPr>
            <a:spLocks noGrp="1" noChangeArrowheads="1"/>
          </p:cNvSpPr>
          <p:nvPr>
            <p:ph type="sldNum" sz="quarter" idx="5"/>
          </p:nvPr>
        </p:nvSpPr>
        <p:spPr/>
        <p:txBody>
          <a:bodyPr/>
          <a:lstStyle/>
          <a:p>
            <a:pPr>
              <a:defRPr/>
            </a:pPr>
            <a:fld id="{30145B8A-5E59-496E-925B-CEED7EA09DED}" type="slidenum">
              <a:rPr lang="en-US" smtClean="0"/>
              <a:pPr>
                <a:defRPr/>
              </a:pPr>
              <a:t>35</a:t>
            </a:fld>
            <a:endParaRPr lang="en-US" dirty="0"/>
          </a:p>
        </p:txBody>
      </p:sp>
      <p:sp>
        <p:nvSpPr>
          <p:cNvPr id="113667" name="Rectangle 2">
            <a:extLst>
              <a:ext uri="{FF2B5EF4-FFF2-40B4-BE49-F238E27FC236}">
                <a16:creationId xmlns:a16="http://schemas.microsoft.com/office/drawing/2014/main" id="{25A6B2DB-5376-B515-9B7D-2B81E482EA7E}"/>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11A20A40-26F7-00B5-1ABC-57B0E19BA268}"/>
              </a:ext>
            </a:extLst>
          </p:cNvPr>
          <p:cNvSpPr>
            <a:spLocks noGrp="1" noChangeArrowheads="1"/>
          </p:cNvSpPr>
          <p:nvPr>
            <p:ph type="body" idx="1"/>
          </p:nvPr>
        </p:nvSpPr>
        <p:spPr>
          <a:ln/>
        </p:spPr>
        <p:txBody>
          <a:bodyPr/>
          <a:lstStyle/>
          <a:p>
            <a:endParaRPr lang="en-US" sz="1100" kern="1200" baseline="0" dirty="0">
              <a:solidFill>
                <a:schemeClr val="tx1"/>
              </a:solidFill>
              <a:latin typeface="Arial Narrow" pitchFamily="34" charset="0"/>
              <a:ea typeface="+mn-ea"/>
              <a:cs typeface="+mn-cs"/>
            </a:endParaRPr>
          </a:p>
          <a:p>
            <a:endParaRPr lang="en-US" dirty="0"/>
          </a:p>
          <a:p>
            <a:pPr>
              <a:defRPr/>
            </a:pPr>
            <a:endParaRPr lang="en-US" dirty="0">
              <a:latin typeface="+mn-lt"/>
            </a:endParaRPr>
          </a:p>
        </p:txBody>
      </p:sp>
    </p:spTree>
    <p:extLst>
      <p:ext uri="{BB962C8B-B14F-4D97-AF65-F5344CB8AC3E}">
        <p14:creationId xmlns:p14="http://schemas.microsoft.com/office/powerpoint/2010/main" val="1787797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p>
            <a:pPr>
              <a:defRPr/>
            </a:pPr>
            <a:fld id="{0A3E0C2F-AA08-4770-B792-A133253F21CF}" type="slidenum">
              <a:rPr lang="en-US" smtClean="0"/>
              <a:pPr>
                <a:defRPr/>
              </a:pPr>
              <a:t>36</a:t>
            </a:fld>
            <a:endParaRPr lang="en-US" dirty="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ln/>
        </p:spPr>
        <p:txBody>
          <a:bodyPr/>
          <a:lstStyle/>
          <a:p>
            <a:pPr lvl="4">
              <a:defRPr/>
            </a:pPr>
            <a:endParaRPr lang="en-US" dirty="0">
              <a:latin typeface="+mn-l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D5676FA5-D66D-4134-A2EE-02B2CE9642A8}" type="slidenum">
              <a:rPr lang="en-US" smtClean="0"/>
              <a:pPr>
                <a:defRPr/>
              </a:pPr>
              <a:t>37</a:t>
            </a:fld>
            <a:endParaRPr lang="en-US" dirty="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3B1C791F-1809-4698-B8AC-369205618592}" type="slidenum">
              <a:rPr lang="en-US" smtClean="0"/>
              <a:pPr>
                <a:defRPr/>
              </a:pPr>
              <a:t>38</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0F211483-7046-42D1-B6A5-8A3600A76FFB}" type="slidenum">
              <a:rPr lang="en-US" smtClean="0"/>
              <a:pPr>
                <a:defRPr/>
              </a:pPr>
              <a:t>39</a:t>
            </a:fld>
            <a:endParaRPr lang="en-US" dirty="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ln/>
        </p:spPr>
        <p:txBody>
          <a:bodyPr/>
          <a:lstStyle/>
          <a:p>
            <a:endParaRPr lang="en-US" sz="1100" kern="1200" baseline="0" dirty="0">
              <a:solidFill>
                <a:schemeClr val="tx1"/>
              </a:solidFill>
              <a:latin typeface="Arial Narrow" pitchFamily="34" charset="0"/>
              <a:ea typeface="+mn-ea"/>
              <a:cs typeface="+mn-cs"/>
            </a:endParaRPr>
          </a:p>
          <a:p>
            <a:endParaRPr lang="en-US" sz="1100" kern="1200" baseline="0" dirty="0">
              <a:solidFill>
                <a:schemeClr val="tx1"/>
              </a:solidFill>
              <a:latin typeface="Arial Narrow" pitchFamily="34" charset="0"/>
              <a:ea typeface="+mn-ea"/>
              <a:cs typeface="+mn-cs"/>
            </a:endParaRPr>
          </a:p>
          <a:p>
            <a:pPr>
              <a:defRPr/>
            </a:pPr>
            <a:endParaRPr lang="en-US" dirty="0">
              <a:latin typeface="+mn-l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p:txBody>
          <a:bodyPr/>
          <a:lstStyle/>
          <a:p>
            <a:pPr>
              <a:defRPr/>
            </a:pPr>
            <a:fld id="{32E6F705-C116-410E-91AA-1AB87CDBD0AB}" type="slidenum">
              <a:rPr lang="en-US" smtClean="0"/>
              <a:pPr>
                <a:defRPr/>
              </a:pPr>
              <a:t>40</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ln/>
        </p:spPr>
        <p:txBody>
          <a:bodyPr/>
          <a:lstStyle/>
          <a:p>
            <a:pPr defTabSz="948507">
              <a:defRPr/>
            </a:pPr>
            <a:endParaRPr lang="en-US" dirty="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7AE9D0F3-1050-458E-B86D-20A610915A44}" type="slidenum">
              <a:rPr lang="en-US" smtClean="0"/>
              <a:pPr>
                <a:defRPr/>
              </a:pPr>
              <a:t>4</a:t>
            </a:fld>
            <a:endParaRPr lang="en-US" dirty="0"/>
          </a:p>
        </p:txBody>
      </p:sp>
      <p:sp>
        <p:nvSpPr>
          <p:cNvPr id="80899"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ln/>
        </p:spPr>
        <p:txBody>
          <a:bodyPr/>
          <a:lstStyle/>
          <a:p>
            <a:endParaRPr lang="en-US" dirty="0"/>
          </a:p>
          <a:p>
            <a:pPr>
              <a:defRPr/>
            </a:pPr>
            <a:endParaRPr lang="en-US" dirty="0">
              <a:latin typeface="+mn-lt"/>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p>
            <a:pPr>
              <a:defRPr/>
            </a:pPr>
            <a:fld id="{078B0436-CAE0-43C4-B2C8-88D641093FC9}" type="slidenum">
              <a:rPr lang="en-US" smtClean="0"/>
              <a:pPr>
                <a:defRPr/>
              </a:pPr>
              <a:t>42</a:t>
            </a:fld>
            <a:endParaRPr lang="en-US"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ln/>
        </p:spPr>
        <p:txBody>
          <a:bodyPr/>
          <a:lstStyle/>
          <a:p>
            <a:endParaRPr lang="en-US" dirty="0"/>
          </a:p>
          <a:p>
            <a:pPr>
              <a:defRPr/>
            </a:pPr>
            <a:endParaRPr lang="en-US" dirty="0">
              <a:latin typeface="+mn-l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p:txBody>
          <a:bodyPr/>
          <a:lstStyle/>
          <a:p>
            <a:pPr>
              <a:defRPr/>
            </a:pPr>
            <a:fld id="{7297E5AF-177A-4D5C-94C5-F194A596D94D}" type="slidenum">
              <a:rPr lang="en-US" smtClean="0"/>
              <a:pPr>
                <a:defRPr/>
              </a:pPr>
              <a:t>43</a:t>
            </a:fld>
            <a:endParaRPr lang="en-US" dirty="0"/>
          </a:p>
        </p:txBody>
      </p:sp>
      <p:sp>
        <p:nvSpPr>
          <p:cNvPr id="129027" name="Rectangle 1026"/>
          <p:cNvSpPr>
            <a:spLocks noGrp="1" noRot="1" noChangeAspect="1" noChangeArrowheads="1" noTextEdit="1"/>
          </p:cNvSpPr>
          <p:nvPr>
            <p:ph type="sldImg"/>
          </p:nvPr>
        </p:nvSpPr>
        <p:spPr>
          <a:ln/>
        </p:spPr>
      </p:sp>
      <p:sp>
        <p:nvSpPr>
          <p:cNvPr id="12902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F4BFE0E8-A328-4E89-B935-BDACB72BBFA3}" type="slidenum">
              <a:rPr lang="en-US" smtClean="0"/>
              <a:pPr>
                <a:defRPr/>
              </a:pPr>
              <a:t>44</a:t>
            </a:fld>
            <a:endParaRPr lang="en-US" dirty="0"/>
          </a:p>
        </p:txBody>
      </p:sp>
      <p:sp>
        <p:nvSpPr>
          <p:cNvPr id="8397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105476" name="Slide Number Placeholder 3"/>
          <p:cNvSpPr>
            <a:spLocks noGrp="1"/>
          </p:cNvSpPr>
          <p:nvPr>
            <p:ph type="sldNum" sz="quarter" idx="5"/>
          </p:nvPr>
        </p:nvSpPr>
        <p:spPr/>
        <p:txBody>
          <a:bodyPr/>
          <a:lstStyle/>
          <a:p>
            <a:pPr>
              <a:defRPr/>
            </a:pPr>
            <a:fld id="{A68B703D-FE41-481E-9586-A217D637A270}" type="slidenum">
              <a:rPr lang="en-US" smtClean="0"/>
              <a:pPr>
                <a:defRPr/>
              </a:pPr>
              <a:t>45</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104452" name="Slide Number Placeholder 3"/>
          <p:cNvSpPr>
            <a:spLocks noGrp="1"/>
          </p:cNvSpPr>
          <p:nvPr>
            <p:ph type="sldNum" sz="quarter" idx="5"/>
          </p:nvPr>
        </p:nvSpPr>
        <p:spPr/>
        <p:txBody>
          <a:bodyPr/>
          <a:lstStyle/>
          <a:p>
            <a:pPr>
              <a:defRPr/>
            </a:pPr>
            <a:fld id="{87332035-AFF7-42B6-B161-CDE7FB5314C0}" type="slidenum">
              <a:rPr lang="en-US" smtClean="0"/>
              <a:pPr>
                <a:defRPr/>
              </a:pPr>
              <a:t>46</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p:txBody>
          <a:bodyPr/>
          <a:lstStyle/>
          <a:p>
            <a:pPr>
              <a:defRPr/>
            </a:pPr>
            <a:fld id="{3CDDD2D1-758C-4B3A-B80A-B2CFD06B5FB5}" type="slidenum">
              <a:rPr lang="en-US" smtClean="0"/>
              <a:pPr>
                <a:defRPr/>
              </a:pPr>
              <a:t>47</a:t>
            </a:fld>
            <a:endParaRPr lang="en-US" dirty="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171012" name="Slide Number Placeholder 3"/>
          <p:cNvSpPr>
            <a:spLocks noGrp="1"/>
          </p:cNvSpPr>
          <p:nvPr>
            <p:ph type="sldNum" sz="quarter" idx="5"/>
          </p:nvPr>
        </p:nvSpPr>
        <p:spPr/>
        <p:txBody>
          <a:bodyPr/>
          <a:lstStyle/>
          <a:p>
            <a:pPr>
              <a:defRPr/>
            </a:pPr>
            <a:fld id="{7DA76485-9914-499D-A189-C7816F1040EB}" type="slidenum">
              <a:rPr lang="en-US" smtClean="0"/>
              <a:pPr>
                <a:defRPr/>
              </a:pPr>
              <a:t>48</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p:txBody>
          <a:bodyPr/>
          <a:lstStyle/>
          <a:p>
            <a:pPr>
              <a:defRPr/>
            </a:pPr>
            <a:fld id="{17D80C44-DC80-44A5-AD03-B53F3C5F19D8}" type="slidenum">
              <a:rPr lang="en-US" smtClean="0"/>
              <a:pPr>
                <a:defRPr/>
              </a:pPr>
              <a:t>49</a:t>
            </a:fld>
            <a:endParaRPr lang="en-US" dirty="0"/>
          </a:p>
        </p:txBody>
      </p:sp>
      <p:sp>
        <p:nvSpPr>
          <p:cNvPr id="132099" name="Rectangle 1026"/>
          <p:cNvSpPr>
            <a:spLocks noGrp="1" noRot="1" noChangeAspect="1" noChangeArrowheads="1" noTextEdit="1"/>
          </p:cNvSpPr>
          <p:nvPr>
            <p:ph type="sldImg"/>
          </p:nvPr>
        </p:nvSpPr>
        <p:spPr>
          <a:ln/>
        </p:spPr>
      </p:sp>
      <p:sp>
        <p:nvSpPr>
          <p:cNvPr id="131076" name="Rectangle 1027"/>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1E40C2-8718-4C1C-83DE-A7BE6EDA45DB}" type="slidenum">
              <a:rPr lang="en-US" smtClean="0"/>
              <a:pPr>
                <a:defRPr/>
              </a:pPr>
              <a:t>50</a:t>
            </a:fld>
            <a:endParaRPr lang="en-US" dirty="0"/>
          </a:p>
        </p:txBody>
      </p:sp>
    </p:spTree>
    <p:extLst>
      <p:ext uri="{BB962C8B-B14F-4D97-AF65-F5344CB8AC3E}">
        <p14:creationId xmlns:p14="http://schemas.microsoft.com/office/powerpoint/2010/main" val="4057194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p>
            <a:pPr>
              <a:defRPr/>
            </a:pPr>
            <a:fld id="{AD08EC60-1192-4C0A-AC12-AB599188B186}" type="slidenum">
              <a:rPr lang="en-US" smtClean="0"/>
              <a:pPr>
                <a:defRPr/>
              </a:pPr>
              <a:t>5</a:t>
            </a:fld>
            <a:endParaRPr lang="en-US" dirty="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ln/>
        </p:spPr>
        <p:txBody>
          <a:bodyPr/>
          <a:lstStyle/>
          <a:p>
            <a:endParaRPr lang="en-US" b="1" u="sng" dirty="0"/>
          </a:p>
          <a:p>
            <a:pPr>
              <a:defRPr/>
            </a:pPr>
            <a:endParaRPr lang="en-US" b="1" u="sng" dirty="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64C8661D-CAA6-486C-9E4A-FD9D345C5464}" type="slidenum">
              <a:rPr lang="en-US" smtClean="0"/>
              <a:pPr>
                <a:defRPr/>
              </a:pPr>
              <a:t>6</a:t>
            </a:fld>
            <a:endParaRPr lang="en-US" dirty="0"/>
          </a:p>
        </p:txBody>
      </p:sp>
      <p:sp>
        <p:nvSpPr>
          <p:cNvPr id="81923" name="Rectangle 1026"/>
          <p:cNvSpPr>
            <a:spLocks noGrp="1" noRot="1" noChangeAspect="1" noChangeArrowheads="1" noTextEdit="1"/>
          </p:cNvSpPr>
          <p:nvPr>
            <p:ph type="sldImg"/>
          </p:nvPr>
        </p:nvSpPr>
        <p:spPr>
          <a:ln/>
        </p:spPr>
      </p:sp>
      <p:sp>
        <p:nvSpPr>
          <p:cNvPr id="81924" name="Rectangle 1027"/>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34C192BC-2299-4C1C-9479-CB725FDE044D}" type="slidenum">
              <a:rPr lang="en-US" smtClean="0"/>
              <a:pPr>
                <a:defRPr/>
              </a:pPr>
              <a:t>7</a:t>
            </a:fld>
            <a:endParaRPr lang="en-US" dirty="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ln/>
        </p:spPr>
        <p:txBody>
          <a:bodyPr/>
          <a:lstStyle/>
          <a:p>
            <a:endParaRPr lang="en-US" sz="1100" kern="1200" baseline="0" dirty="0">
              <a:solidFill>
                <a:schemeClr val="tx1"/>
              </a:solidFill>
              <a:latin typeface="Arial Narrow" pitchFamily="34" charset="0"/>
              <a:ea typeface="+mn-ea"/>
              <a:cs typeface="+mn-cs"/>
            </a:endParaRPr>
          </a:p>
          <a:p>
            <a:endParaRPr lang="en-US" dirty="0">
              <a:solidFill>
                <a:schemeClr val="accent6">
                  <a:lumMod val="10000"/>
                </a:schemeClr>
              </a:solidFill>
            </a:endParaRPr>
          </a:p>
          <a:p>
            <a:pPr>
              <a:defRPr/>
            </a:pPr>
            <a:endParaRPr lang="en-US" i="0" dirty="0">
              <a:solidFill>
                <a:schemeClr val="bg1">
                  <a:lumMod val="95000"/>
                  <a:lumOff val="5000"/>
                </a:schemeClr>
              </a:solidFill>
              <a:latin typeface="+mn-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p>
            <a:pPr>
              <a:defRPr/>
            </a:pPr>
            <a:fld id="{457DD886-4AAD-47FD-B840-E427BAC5FF91}" type="slidenum">
              <a:rPr lang="en-US" smtClean="0"/>
              <a:pPr>
                <a:defRPr/>
              </a:pPr>
              <a:t>8</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ln/>
        </p:spPr>
        <p:txBody>
          <a:bodyPr/>
          <a:lstStyle/>
          <a:p>
            <a:pPr>
              <a:defRPr/>
            </a:pPr>
            <a:endParaRPr lang="en-US" dirty="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CFE73561-7C8E-493C-952F-3D21B1A10C57}" type="slidenum">
              <a:rPr lang="en-US" smtClean="0"/>
              <a:pPr>
                <a:defRPr/>
              </a:pPr>
              <a:t>9</a:t>
            </a:fld>
            <a:endParaRPr lang="en-US" dirty="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ln/>
        </p:spPr>
        <p:txBody>
          <a:bodyPr/>
          <a:lstStyle/>
          <a:p>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49ECD05-30DB-4D57-87F8-C028FE210B06}" type="slidenum">
              <a:rPr lang="en-US" smtClean="0"/>
              <a:pPr>
                <a:defRPr/>
              </a:pPr>
              <a:t>‹#›</a:t>
            </a:fld>
            <a:endParaRPr lang="en-US" dirty="0"/>
          </a:p>
        </p:txBody>
      </p:sp>
    </p:spTree>
    <p:extLst>
      <p:ext uri="{BB962C8B-B14F-4D97-AF65-F5344CB8AC3E}">
        <p14:creationId xmlns:p14="http://schemas.microsoft.com/office/powerpoint/2010/main" val="3165515017"/>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14CD1ED-714D-4597-9800-CDF0C7C8DB52}" type="slidenum">
              <a:rPr lang="en-US" smtClean="0"/>
              <a:pPr>
                <a:defRPr/>
              </a:pPr>
              <a:t>‹#›</a:t>
            </a:fld>
            <a:endParaRPr lang="en-US" dirty="0"/>
          </a:p>
        </p:txBody>
      </p:sp>
    </p:spTree>
    <p:extLst>
      <p:ext uri="{BB962C8B-B14F-4D97-AF65-F5344CB8AC3E}">
        <p14:creationId xmlns:p14="http://schemas.microsoft.com/office/powerpoint/2010/main" val="398029727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14CD1ED-714D-4597-9800-CDF0C7C8DB52}" type="slidenum">
              <a:rPr lang="en-US" smtClean="0"/>
              <a:pPr>
                <a:defRPr/>
              </a:pPr>
              <a:t>‹#›</a:t>
            </a:fld>
            <a:endParaRPr lang="en-US" dirty="0"/>
          </a:p>
        </p:txBody>
      </p:sp>
    </p:spTree>
    <p:extLst>
      <p:ext uri="{BB962C8B-B14F-4D97-AF65-F5344CB8AC3E}">
        <p14:creationId xmlns:p14="http://schemas.microsoft.com/office/powerpoint/2010/main" val="419077529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14CD1ED-714D-4597-9800-CDF0C7C8DB52}" type="slidenum">
              <a:rPr lang="en-US" smtClean="0"/>
              <a:pPr>
                <a:defRPr/>
              </a:pPr>
              <a:t>‹#›</a:t>
            </a:fld>
            <a:endParaRPr lang="en-US" dirty="0"/>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73273237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14CD1ED-714D-4597-9800-CDF0C7C8DB52}" type="slidenum">
              <a:rPr lang="en-US" smtClean="0"/>
              <a:pPr>
                <a:defRPr/>
              </a:pPr>
              <a:t>‹#›</a:t>
            </a:fld>
            <a:endParaRPr lang="en-US" dirty="0"/>
          </a:p>
        </p:txBody>
      </p:sp>
    </p:spTree>
    <p:extLst>
      <p:ext uri="{BB962C8B-B14F-4D97-AF65-F5344CB8AC3E}">
        <p14:creationId xmlns:p14="http://schemas.microsoft.com/office/powerpoint/2010/main" val="136968746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dirty="0"/>
          </a:p>
        </p:txBody>
      </p:sp>
      <p:sp>
        <p:nvSpPr>
          <p:cNvPr id="4"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14CD1ED-714D-4597-9800-CDF0C7C8DB52}" type="slidenum">
              <a:rPr lang="en-US" smtClean="0"/>
              <a:pPr>
                <a:defRPr/>
              </a:pPr>
              <a:t>‹#›</a:t>
            </a:fld>
            <a:endParaRPr lang="en-US" dirty="0"/>
          </a:p>
        </p:txBody>
      </p:sp>
    </p:spTree>
    <p:extLst>
      <p:ext uri="{BB962C8B-B14F-4D97-AF65-F5344CB8AC3E}">
        <p14:creationId xmlns:p14="http://schemas.microsoft.com/office/powerpoint/2010/main" val="4949748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dirty="0"/>
          </a:p>
        </p:txBody>
      </p:sp>
      <p:sp>
        <p:nvSpPr>
          <p:cNvPr id="4"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14CD1ED-714D-4597-9800-CDF0C7C8DB52}" type="slidenum">
              <a:rPr lang="en-US" smtClean="0"/>
              <a:pPr>
                <a:defRPr/>
              </a:pPr>
              <a:t>‹#›</a:t>
            </a:fld>
            <a:endParaRPr lang="en-US" dirty="0"/>
          </a:p>
        </p:txBody>
      </p:sp>
    </p:spTree>
    <p:extLst>
      <p:ext uri="{BB962C8B-B14F-4D97-AF65-F5344CB8AC3E}">
        <p14:creationId xmlns:p14="http://schemas.microsoft.com/office/powerpoint/2010/main" val="335210604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EC9C262-D0BB-4C0B-9EB0-1162E73B5C1D}" type="slidenum">
              <a:rPr lang="en-US" smtClean="0"/>
              <a:pPr>
                <a:defRPr/>
              </a:pPr>
              <a:t>‹#›</a:t>
            </a:fld>
            <a:endParaRPr lang="en-US" dirty="0"/>
          </a:p>
        </p:txBody>
      </p:sp>
    </p:spTree>
    <p:extLst>
      <p:ext uri="{BB962C8B-B14F-4D97-AF65-F5344CB8AC3E}">
        <p14:creationId xmlns:p14="http://schemas.microsoft.com/office/powerpoint/2010/main" val="4185643158"/>
      </p:ext>
    </p:extLst>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0ECF09B-9225-4F72-8EB3-35A51B938582}" type="slidenum">
              <a:rPr lang="en-US" smtClean="0"/>
              <a:pPr>
                <a:defRPr/>
              </a:pPr>
              <a:t>‹#›</a:t>
            </a:fld>
            <a:endParaRPr lang="en-US" dirty="0"/>
          </a:p>
        </p:txBody>
      </p:sp>
    </p:spTree>
    <p:extLst>
      <p:ext uri="{BB962C8B-B14F-4D97-AF65-F5344CB8AC3E}">
        <p14:creationId xmlns:p14="http://schemas.microsoft.com/office/powerpoint/2010/main" val="764568861"/>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215B431-F355-454B-84F5-4B90A7DA6657}" type="slidenum">
              <a:rPr lang="en-US" smtClean="0"/>
              <a:pPr>
                <a:defRPr/>
              </a:pPr>
              <a:t>‹#›</a:t>
            </a:fld>
            <a:endParaRPr lang="en-US" dirty="0"/>
          </a:p>
        </p:txBody>
      </p:sp>
    </p:spTree>
    <p:extLst>
      <p:ext uri="{BB962C8B-B14F-4D97-AF65-F5344CB8AC3E}">
        <p14:creationId xmlns:p14="http://schemas.microsoft.com/office/powerpoint/2010/main" val="572201997"/>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288542A-0FBB-4B05-B031-79163B4FCEA0}" type="slidenum">
              <a:rPr lang="en-US" smtClean="0"/>
              <a:pPr>
                <a:defRPr/>
              </a:pPr>
              <a:t>‹#›</a:t>
            </a:fld>
            <a:endParaRPr lang="en-US" dirty="0"/>
          </a:p>
        </p:txBody>
      </p:sp>
    </p:spTree>
    <p:extLst>
      <p:ext uri="{BB962C8B-B14F-4D97-AF65-F5344CB8AC3E}">
        <p14:creationId xmlns:p14="http://schemas.microsoft.com/office/powerpoint/2010/main" val="2936114096"/>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03374C03-801D-4234-A3BE-4223812ABCE4}" type="slidenum">
              <a:rPr lang="en-US" smtClean="0"/>
              <a:pPr>
                <a:defRPr/>
              </a:pPr>
              <a:t>‹#›</a:t>
            </a:fld>
            <a:endParaRPr lang="en-US" dirty="0"/>
          </a:p>
        </p:txBody>
      </p:sp>
    </p:spTree>
    <p:extLst>
      <p:ext uri="{BB962C8B-B14F-4D97-AF65-F5344CB8AC3E}">
        <p14:creationId xmlns:p14="http://schemas.microsoft.com/office/powerpoint/2010/main" val="3033495662"/>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DFEACFA4-F1AA-47ED-8410-5F45F1A887CE}" type="slidenum">
              <a:rPr lang="en-US" smtClean="0"/>
              <a:pPr>
                <a:defRPr/>
              </a:pPr>
              <a:t>‹#›</a:t>
            </a:fld>
            <a:endParaRPr lang="en-US" dirty="0"/>
          </a:p>
        </p:txBody>
      </p:sp>
    </p:spTree>
    <p:extLst>
      <p:ext uri="{BB962C8B-B14F-4D97-AF65-F5344CB8AC3E}">
        <p14:creationId xmlns:p14="http://schemas.microsoft.com/office/powerpoint/2010/main" val="1458931891"/>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dirty="0"/>
          </a:p>
        </p:txBody>
      </p:sp>
      <p:sp>
        <p:nvSpPr>
          <p:cNvPr id="5" name="Footer Placeholder 3"/>
          <p:cNvSpPr>
            <a:spLocks noGrp="1"/>
          </p:cNvSpPr>
          <p:nvPr>
            <p:ph type="ftr" sz="quarter" idx="11"/>
          </p:nvPr>
        </p:nvSpPr>
        <p:spPr/>
        <p:txBody>
          <a:bodyPr/>
          <a:lstStyle/>
          <a:p>
            <a:pPr>
              <a:defRPr/>
            </a:pPr>
            <a:endParaRPr lang="en-US" dirty="0"/>
          </a:p>
        </p:txBody>
      </p:sp>
      <p:sp>
        <p:nvSpPr>
          <p:cNvPr id="6" name="Slide Number Placeholder 4"/>
          <p:cNvSpPr>
            <a:spLocks noGrp="1"/>
          </p:cNvSpPr>
          <p:nvPr>
            <p:ph type="sldNum" sz="quarter" idx="12"/>
          </p:nvPr>
        </p:nvSpPr>
        <p:spPr/>
        <p:txBody>
          <a:bodyPr/>
          <a:lstStyle/>
          <a:p>
            <a:pPr>
              <a:defRPr/>
            </a:pPr>
            <a:fld id="{DBEA326D-624D-4C34-A2AF-13A3A13A6A31}" type="slidenum">
              <a:rPr lang="en-US" smtClean="0"/>
              <a:pPr>
                <a:defRPr/>
              </a:pPr>
              <a:t>‹#›</a:t>
            </a:fld>
            <a:endParaRPr lang="en-US" dirty="0"/>
          </a:p>
        </p:txBody>
      </p:sp>
    </p:spTree>
    <p:extLst>
      <p:ext uri="{BB962C8B-B14F-4D97-AF65-F5344CB8AC3E}">
        <p14:creationId xmlns:p14="http://schemas.microsoft.com/office/powerpoint/2010/main" val="3679670709"/>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dirty="0"/>
          </a:p>
        </p:txBody>
      </p:sp>
      <p:sp>
        <p:nvSpPr>
          <p:cNvPr id="5" name="Footer Placeholder 2"/>
          <p:cNvSpPr>
            <a:spLocks noGrp="1"/>
          </p:cNvSpPr>
          <p:nvPr>
            <p:ph type="ftr" sz="quarter" idx="11"/>
          </p:nvPr>
        </p:nvSpPr>
        <p:spPr/>
        <p:txBody>
          <a:bodyPr/>
          <a:lstStyle/>
          <a:p>
            <a:pPr>
              <a:defRPr/>
            </a:pPr>
            <a:endParaRPr lang="en-US" dirty="0"/>
          </a:p>
        </p:txBody>
      </p:sp>
      <p:sp>
        <p:nvSpPr>
          <p:cNvPr id="6" name="Slide Number Placeholder 3"/>
          <p:cNvSpPr>
            <a:spLocks noGrp="1"/>
          </p:cNvSpPr>
          <p:nvPr>
            <p:ph type="sldNum" sz="quarter" idx="12"/>
          </p:nvPr>
        </p:nvSpPr>
        <p:spPr/>
        <p:txBody>
          <a:bodyPr/>
          <a:lstStyle/>
          <a:p>
            <a:pPr>
              <a:defRPr/>
            </a:pPr>
            <a:fld id="{0D45F4A8-54DB-4E85-943B-E94BEA2783B7}" type="slidenum">
              <a:rPr lang="en-US" smtClean="0"/>
              <a:pPr>
                <a:defRPr/>
              </a:pPr>
              <a:t>‹#›</a:t>
            </a:fld>
            <a:endParaRPr lang="en-US" dirty="0"/>
          </a:p>
        </p:txBody>
      </p:sp>
    </p:spTree>
    <p:extLst>
      <p:ext uri="{BB962C8B-B14F-4D97-AF65-F5344CB8AC3E}">
        <p14:creationId xmlns:p14="http://schemas.microsoft.com/office/powerpoint/2010/main" val="1869054055"/>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endParaRPr lang="en-US" dirty="0"/>
          </a:p>
        </p:txBody>
      </p:sp>
      <p:sp>
        <p:nvSpPr>
          <p:cNvPr id="5" name="Footer Placeholder 5"/>
          <p:cNvSpPr>
            <a:spLocks noGrp="1"/>
          </p:cNvSpPr>
          <p:nvPr>
            <p:ph type="ftr" sz="quarter" idx="11"/>
          </p:nvPr>
        </p:nvSpPr>
        <p:spPr/>
        <p:txBody>
          <a:bodyPr/>
          <a:lstStyle/>
          <a:p>
            <a:pPr>
              <a:defRPr/>
            </a:pPr>
            <a:endParaRPr lang="en-US" dirty="0"/>
          </a:p>
        </p:txBody>
      </p:sp>
      <p:sp>
        <p:nvSpPr>
          <p:cNvPr id="6" name="Slide Number Placeholder 6"/>
          <p:cNvSpPr>
            <a:spLocks noGrp="1"/>
          </p:cNvSpPr>
          <p:nvPr>
            <p:ph type="sldNum" sz="quarter" idx="12"/>
          </p:nvPr>
        </p:nvSpPr>
        <p:spPr/>
        <p:txBody>
          <a:bodyPr/>
          <a:lstStyle/>
          <a:p>
            <a:pPr>
              <a:defRPr/>
            </a:pPr>
            <a:fld id="{C0E4707E-425B-4FFE-8CF4-B1B16E5E7548}" type="slidenum">
              <a:rPr lang="en-US" smtClean="0"/>
              <a:pPr>
                <a:defRPr/>
              </a:pPr>
              <a:t>‹#›</a:t>
            </a:fld>
            <a:endParaRPr lang="en-US" dirty="0"/>
          </a:p>
        </p:txBody>
      </p:sp>
    </p:spTree>
    <p:extLst>
      <p:ext uri="{BB962C8B-B14F-4D97-AF65-F5344CB8AC3E}">
        <p14:creationId xmlns:p14="http://schemas.microsoft.com/office/powerpoint/2010/main" val="928815365"/>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8E7F4C7-77A7-4305-AEFC-44E093B13AB8}" type="slidenum">
              <a:rPr lang="en-US" smtClean="0"/>
              <a:pPr>
                <a:defRPr/>
              </a:pPr>
              <a:t>‹#›</a:t>
            </a:fld>
            <a:endParaRPr lang="en-US" dirty="0"/>
          </a:p>
        </p:txBody>
      </p:sp>
    </p:spTree>
    <p:extLst>
      <p:ext uri="{BB962C8B-B14F-4D97-AF65-F5344CB8AC3E}">
        <p14:creationId xmlns:p14="http://schemas.microsoft.com/office/powerpoint/2010/main" val="1474735029"/>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dirty="0"/>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114CD1ED-714D-4597-9800-CDF0C7C8DB52}" type="slidenum">
              <a:rPr lang="en-US" smtClean="0"/>
              <a:pPr>
                <a:defRPr/>
              </a:pPr>
              <a:t>‹#›</a:t>
            </a:fld>
            <a:endParaRPr lang="en-US" dirty="0"/>
          </a:p>
        </p:txBody>
      </p:sp>
    </p:spTree>
    <p:extLst>
      <p:ext uri="{BB962C8B-B14F-4D97-AF65-F5344CB8AC3E}">
        <p14:creationId xmlns:p14="http://schemas.microsoft.com/office/powerpoint/2010/main" val="3836013535"/>
      </p:ext>
    </p:extLst>
  </p:cSld>
  <p:clrMap bg1="dk1" tx1="lt1" bg2="dk2" tx2="lt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Lst>
  <p:transition spd="med">
    <p:random/>
  </p:transition>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1.jp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4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00.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9.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g"/><Relationship Id="rId7" Type="http://schemas.openxmlformats.org/officeDocument/2006/relationships/image" Target="../media/image105.jp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203200" y="3098800"/>
            <a:ext cx="3987800" cy="2425700"/>
          </a:xfrm>
        </p:spPr>
        <p:txBody>
          <a:bodyPr>
            <a:normAutofit fontScale="92500"/>
          </a:bodyPr>
          <a:lstStyle/>
          <a:p>
            <a:pPr eaLnBrk="1" hangingPunct="1">
              <a:spcBef>
                <a:spcPct val="0"/>
              </a:spcBef>
            </a:pPr>
            <a:r>
              <a:rPr lang="en-US" sz="4000" dirty="0">
                <a:solidFill>
                  <a:schemeClr val="folHlink"/>
                </a:solidFill>
                <a:latin typeface="Arial"/>
                <a:cs typeface="Arial"/>
              </a:rPr>
              <a:t>Breed Standard Education Presentation </a:t>
            </a:r>
          </a:p>
          <a:p>
            <a:pPr eaLnBrk="1" hangingPunct="1">
              <a:spcBef>
                <a:spcPct val="0"/>
              </a:spcBef>
            </a:pPr>
            <a:endParaRPr lang="en-US" sz="1600" dirty="0">
              <a:solidFill>
                <a:schemeClr val="folHlink"/>
              </a:solidFill>
            </a:endParaRPr>
          </a:p>
          <a:p>
            <a:pPr eaLnBrk="1" hangingPunct="1">
              <a:spcBef>
                <a:spcPct val="0"/>
              </a:spcBef>
            </a:pPr>
            <a:endParaRPr lang="en-US" sz="1600" dirty="0">
              <a:solidFill>
                <a:schemeClr val="folHlink"/>
              </a:solidFill>
            </a:endParaRPr>
          </a:p>
        </p:txBody>
      </p:sp>
      <p:sp>
        <p:nvSpPr>
          <p:cNvPr id="2" name="Slide Number Placeholder 1">
            <a:extLst>
              <a:ext uri="{FF2B5EF4-FFF2-40B4-BE49-F238E27FC236}">
                <a16:creationId xmlns:a16="http://schemas.microsoft.com/office/drawing/2014/main" id="{DC6C7997-40EB-59EE-CE79-B2EFBB71429F}"/>
              </a:ext>
            </a:extLst>
          </p:cNvPr>
          <p:cNvSpPr>
            <a:spLocks noGrp="1"/>
          </p:cNvSpPr>
          <p:nvPr>
            <p:ph type="sldNum" sz="quarter" idx="12"/>
          </p:nvPr>
        </p:nvSpPr>
        <p:spPr/>
        <p:txBody>
          <a:bodyPr/>
          <a:lstStyle/>
          <a:p>
            <a:pPr>
              <a:defRPr/>
            </a:pPr>
            <a:fld id="{549ECD05-30DB-4D57-87F8-C028FE210B06}" type="slidenum">
              <a:rPr lang="en-US" smtClean="0"/>
              <a:pPr>
                <a:defRPr/>
              </a:pPr>
              <a:t>1</a:t>
            </a:fld>
            <a:endParaRPr lang="en-US" dirty="0"/>
          </a:p>
        </p:txBody>
      </p:sp>
      <p:sp>
        <p:nvSpPr>
          <p:cNvPr id="15367" name="Text Box 7"/>
          <p:cNvSpPr txBox="1">
            <a:spLocks noChangeArrowheads="1"/>
          </p:cNvSpPr>
          <p:nvPr/>
        </p:nvSpPr>
        <p:spPr bwMode="auto">
          <a:xfrm>
            <a:off x="88641" y="115218"/>
            <a:ext cx="3429000" cy="24365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a:lnSpc>
                <a:spcPct val="95000"/>
              </a:lnSpc>
            </a:pPr>
            <a:r>
              <a:rPr lang="en-US" sz="4000" dirty="0">
                <a:solidFill>
                  <a:srgbClr val="E2E6C2"/>
                </a:solidFill>
                <a:latin typeface="Arial"/>
                <a:cs typeface="Arial"/>
              </a:rPr>
              <a:t>The</a:t>
            </a:r>
          </a:p>
          <a:p>
            <a:pPr algn="r">
              <a:lnSpc>
                <a:spcPct val="95000"/>
              </a:lnSpc>
            </a:pPr>
            <a:r>
              <a:rPr lang="en-US" sz="4000" dirty="0">
                <a:solidFill>
                  <a:srgbClr val="E2E6C2"/>
                </a:solidFill>
                <a:latin typeface="Arial"/>
                <a:cs typeface="Arial"/>
              </a:rPr>
              <a:t>Miniature</a:t>
            </a:r>
          </a:p>
          <a:p>
            <a:pPr algn="r">
              <a:lnSpc>
                <a:spcPct val="95000"/>
              </a:lnSpc>
            </a:pPr>
            <a:r>
              <a:rPr lang="en-US" sz="4000" dirty="0">
                <a:solidFill>
                  <a:srgbClr val="E2E6C2"/>
                </a:solidFill>
                <a:latin typeface="Arial"/>
                <a:cs typeface="Arial"/>
              </a:rPr>
              <a:t>American Shepherd</a:t>
            </a:r>
          </a:p>
        </p:txBody>
      </p:sp>
      <p:pic>
        <p:nvPicPr>
          <p:cNvPr id="15369"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78682" y="506260"/>
            <a:ext cx="4610100" cy="586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Eyes</a:t>
            </a:r>
          </a:p>
        </p:txBody>
      </p:sp>
      <p:sp>
        <p:nvSpPr>
          <p:cNvPr id="30723" name="Rectangle 5"/>
          <p:cNvSpPr>
            <a:spLocks noGrp="1" noChangeArrowheads="1"/>
          </p:cNvSpPr>
          <p:nvPr>
            <p:ph idx="1"/>
          </p:nvPr>
        </p:nvSpPr>
        <p:spPr>
          <a:xfrm>
            <a:off x="702726" y="1500582"/>
            <a:ext cx="7958674" cy="3268575"/>
          </a:xfrm>
        </p:spPr>
        <p:txBody>
          <a:bodyPr>
            <a:normAutofit fontScale="92500" lnSpcReduction="20000"/>
          </a:bodyPr>
          <a:lstStyle/>
          <a:p>
            <a:pPr eaLnBrk="1" hangingPunct="1">
              <a:spcAft>
                <a:spcPts val="1200"/>
              </a:spcAft>
              <a:buClr>
                <a:schemeClr val="accent6"/>
              </a:buClr>
              <a:buFont typeface="Wingdings" charset="2"/>
              <a:buChar char="Ø"/>
            </a:pPr>
            <a:r>
              <a:rPr lang="en-US" sz="2000" dirty="0">
                <a:latin typeface="Arial"/>
                <a:cs typeface="Arial"/>
              </a:rPr>
              <a:t>Brown, blue, hazel, amber or </a:t>
            </a:r>
            <a:r>
              <a:rPr lang="en-US" sz="2000" i="1" u="sng" dirty="0">
                <a:latin typeface="Arial"/>
                <a:cs typeface="Arial"/>
              </a:rPr>
              <a:t>any</a:t>
            </a:r>
            <a:r>
              <a:rPr lang="en-US" sz="2000" dirty="0">
                <a:latin typeface="Arial"/>
                <a:cs typeface="Arial"/>
              </a:rPr>
              <a:t> variation or </a:t>
            </a:r>
            <a:r>
              <a:rPr lang="en-US" sz="2000" i="1" u="sng" dirty="0">
                <a:latin typeface="Arial"/>
                <a:cs typeface="Arial"/>
              </a:rPr>
              <a:t>any</a:t>
            </a:r>
            <a:r>
              <a:rPr lang="en-US" sz="2000" dirty="0">
                <a:latin typeface="Arial"/>
                <a:cs typeface="Arial"/>
              </a:rPr>
              <a:t> combination including flecks and marbling (one or both eyes)</a:t>
            </a:r>
          </a:p>
          <a:p>
            <a:pPr eaLnBrk="1" hangingPunct="1">
              <a:spcAft>
                <a:spcPts val="1200"/>
              </a:spcAft>
              <a:buClr>
                <a:schemeClr val="accent6"/>
              </a:buClr>
              <a:buFont typeface="Wingdings" charset="2"/>
              <a:buChar char="Ø"/>
            </a:pPr>
            <a:r>
              <a:rPr lang="en-US" sz="2000" dirty="0">
                <a:latin typeface="Arial"/>
                <a:cs typeface="Arial"/>
              </a:rPr>
              <a:t>Almond shaped, </a:t>
            </a:r>
            <a:r>
              <a:rPr lang="en-US" sz="2000" i="1" u="sng" dirty="0">
                <a:latin typeface="Arial"/>
                <a:cs typeface="Arial"/>
              </a:rPr>
              <a:t>not protruding nor sunken</a:t>
            </a:r>
            <a:r>
              <a:rPr lang="en-US" sz="2000" dirty="0">
                <a:latin typeface="Arial"/>
                <a:cs typeface="Arial"/>
              </a:rPr>
              <a:t>, set obliquely</a:t>
            </a:r>
          </a:p>
          <a:p>
            <a:pPr eaLnBrk="1" hangingPunct="1">
              <a:spcAft>
                <a:spcPts val="1200"/>
              </a:spcAft>
              <a:buClr>
                <a:schemeClr val="accent6"/>
              </a:buClr>
              <a:buFont typeface="Wingdings" charset="2"/>
              <a:buChar char="Ø"/>
            </a:pPr>
            <a:r>
              <a:rPr lang="en-US" sz="2000" dirty="0">
                <a:latin typeface="Arial"/>
                <a:cs typeface="Arial"/>
              </a:rPr>
              <a:t>Blue merles and blacks have </a:t>
            </a:r>
            <a:r>
              <a:rPr lang="en-US" sz="2000" i="1" u="sng" dirty="0">
                <a:latin typeface="Arial"/>
                <a:cs typeface="Arial"/>
              </a:rPr>
              <a:t>full</a:t>
            </a:r>
            <a:r>
              <a:rPr lang="en-US" sz="2000" dirty="0">
                <a:latin typeface="Arial"/>
                <a:cs typeface="Arial"/>
              </a:rPr>
              <a:t> black pigmentation on eye rims</a:t>
            </a:r>
          </a:p>
          <a:p>
            <a:pPr eaLnBrk="1" hangingPunct="1">
              <a:spcAft>
                <a:spcPts val="1200"/>
              </a:spcAft>
              <a:buClr>
                <a:schemeClr val="accent6"/>
              </a:buClr>
              <a:buFont typeface="Wingdings" charset="2"/>
              <a:buChar char="Ø"/>
            </a:pPr>
            <a:r>
              <a:rPr lang="en-US" sz="2000" dirty="0">
                <a:latin typeface="Arial"/>
                <a:cs typeface="Arial"/>
              </a:rPr>
              <a:t>Red merles and reds have </a:t>
            </a:r>
            <a:r>
              <a:rPr lang="en-US" sz="2000" i="1" u="sng" dirty="0">
                <a:latin typeface="Arial"/>
                <a:cs typeface="Arial"/>
              </a:rPr>
              <a:t>full</a:t>
            </a:r>
            <a:r>
              <a:rPr lang="en-US" sz="2000" dirty="0">
                <a:latin typeface="Arial"/>
                <a:cs typeface="Arial"/>
              </a:rPr>
              <a:t> red (liver) pigmentation on eye rims</a:t>
            </a:r>
          </a:p>
          <a:p>
            <a:pPr eaLnBrk="1" hangingPunct="1">
              <a:spcAft>
                <a:spcPts val="1200"/>
              </a:spcAft>
              <a:buClr>
                <a:schemeClr val="accent6"/>
              </a:buClr>
              <a:buFont typeface="Wingdings" charset="2"/>
              <a:buChar char="Ø"/>
            </a:pPr>
            <a:r>
              <a:rPr lang="en-US" sz="2000" dirty="0">
                <a:latin typeface="Arial"/>
                <a:cs typeface="Arial"/>
              </a:rPr>
              <a:t>Each eye is surrounded with hair color </a:t>
            </a:r>
            <a:r>
              <a:rPr lang="en-US" sz="2000" i="1" u="sng" dirty="0">
                <a:latin typeface="Arial"/>
                <a:cs typeface="Arial"/>
              </a:rPr>
              <a:t>other than white </a:t>
            </a:r>
          </a:p>
          <a:p>
            <a:pPr eaLnBrk="1" hangingPunct="1">
              <a:spcAft>
                <a:spcPts val="1200"/>
              </a:spcAft>
              <a:buClr>
                <a:schemeClr val="accent6"/>
              </a:buClr>
              <a:buFont typeface="Wingdings" charset="2"/>
              <a:buChar char="Ø"/>
            </a:pPr>
            <a:r>
              <a:rPr lang="en-US" sz="2000" dirty="0">
                <a:latin typeface="Arial"/>
                <a:cs typeface="Arial"/>
              </a:rPr>
              <a:t>Eye color does not  have to correspond with coat color</a:t>
            </a:r>
          </a:p>
          <a:p>
            <a:pPr eaLnBrk="1" hangingPunct="1">
              <a:spcAft>
                <a:spcPts val="1200"/>
              </a:spcAft>
              <a:buFont typeface="Wingdings" pitchFamily="2" charset="2"/>
              <a:buChar char="§"/>
            </a:pPr>
            <a:endParaRPr lang="en-US" sz="2000" dirty="0">
              <a:latin typeface="Arial Narrow"/>
              <a:cs typeface="Arial Narrow"/>
            </a:endParaRPr>
          </a:p>
        </p:txBody>
      </p:sp>
      <p:sp>
        <p:nvSpPr>
          <p:cNvPr id="3" name="Slide Number Placeholder 2">
            <a:extLst>
              <a:ext uri="{FF2B5EF4-FFF2-40B4-BE49-F238E27FC236}">
                <a16:creationId xmlns:a16="http://schemas.microsoft.com/office/drawing/2014/main" id="{0275748F-92C4-4362-F05E-96BD77EDE9B2}"/>
              </a:ext>
            </a:extLst>
          </p:cNvPr>
          <p:cNvSpPr>
            <a:spLocks noGrp="1"/>
          </p:cNvSpPr>
          <p:nvPr>
            <p:ph type="sldNum" sz="quarter" idx="12"/>
          </p:nvPr>
        </p:nvSpPr>
        <p:spPr/>
        <p:txBody>
          <a:bodyPr/>
          <a:lstStyle/>
          <a:p>
            <a:pPr>
              <a:defRPr/>
            </a:pPr>
            <a:fld id="{7215B431-F355-454B-84F5-4B90A7DA6657}" type="slidenum">
              <a:rPr lang="en-US" smtClean="0"/>
              <a:pPr>
                <a:defRPr/>
              </a:pPr>
              <a:t>10</a:t>
            </a:fld>
            <a:endParaRPr lang="en-US" dirty="0"/>
          </a:p>
        </p:txBody>
      </p:sp>
      <p:pic>
        <p:nvPicPr>
          <p:cNvPr id="6" name="Picture 5" descr="Eyes_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173" y="4929591"/>
            <a:ext cx="3893820" cy="1371600"/>
          </a:xfrm>
          <a:prstGeom prst="rect">
            <a:avLst/>
          </a:prstGeom>
          <a:ln>
            <a:noFill/>
          </a:ln>
          <a:effectLst>
            <a:outerShdw blurRad="292100" dist="139700" dir="2700000" algn="tl" rotWithShape="0">
              <a:srgbClr val="333333">
                <a:alpha val="65000"/>
              </a:srgbClr>
            </a:outerShdw>
          </a:effectLst>
        </p:spPr>
      </p:pic>
      <p:pic>
        <p:nvPicPr>
          <p:cNvPr id="8" name="Picture 7" descr="Eyes_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41670" y="4916968"/>
            <a:ext cx="3840480" cy="136888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Ears</a:t>
            </a:r>
          </a:p>
        </p:txBody>
      </p:sp>
      <p:sp>
        <p:nvSpPr>
          <p:cNvPr id="33795" name="Rectangle 3"/>
          <p:cNvSpPr>
            <a:spLocks noGrp="1" noChangeArrowheads="1"/>
          </p:cNvSpPr>
          <p:nvPr>
            <p:ph idx="1"/>
          </p:nvPr>
        </p:nvSpPr>
        <p:spPr>
          <a:xfrm>
            <a:off x="158496" y="1637693"/>
            <a:ext cx="3921954" cy="4561173"/>
          </a:xfrm>
        </p:spPr>
        <p:txBody>
          <a:bodyPr>
            <a:normAutofit fontScale="92500" lnSpcReduction="20000"/>
          </a:bodyPr>
          <a:lstStyle/>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Triangular</a:t>
            </a:r>
          </a:p>
          <a:p>
            <a:pPr eaLnBrk="1" hangingPunct="1">
              <a:spcAft>
                <a:spcPts val="600"/>
              </a:spcAft>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Moderate size</a:t>
            </a:r>
          </a:p>
          <a:p>
            <a:pPr marL="0" indent="0" eaLnBrk="1" hangingPunct="1">
              <a:spcAft>
                <a:spcPts val="600"/>
              </a:spcAft>
              <a:buClr>
                <a:schemeClr val="accent6"/>
              </a:buClr>
              <a:buNone/>
            </a:pPr>
            <a:r>
              <a:rPr lang="en-US" sz="2000" dirty="0">
                <a:latin typeface="Arial" panose="020B0604020202020204" pitchFamily="34" charset="0"/>
                <a:cs typeface="Arial" panose="020B0604020202020204" pitchFamily="34" charset="0"/>
              </a:rPr>
              <a:t> </a:t>
            </a:r>
          </a:p>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Set high on head</a:t>
            </a:r>
          </a:p>
          <a:p>
            <a:pPr eaLnBrk="1" hangingPunct="1">
              <a:spcAft>
                <a:spcPts val="600"/>
              </a:spcAft>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At full attention ears break forward and over, or to the side as a rose ear</a:t>
            </a:r>
          </a:p>
          <a:p>
            <a:pPr eaLnBrk="1" hangingPunct="1">
              <a:spcAft>
                <a:spcPts val="600"/>
              </a:spcAft>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May have two different ear sets on one dog.</a:t>
            </a:r>
          </a:p>
        </p:txBody>
      </p:sp>
      <p:sp>
        <p:nvSpPr>
          <p:cNvPr id="4" name="Slide Number Placeholder 3">
            <a:extLst>
              <a:ext uri="{FF2B5EF4-FFF2-40B4-BE49-F238E27FC236}">
                <a16:creationId xmlns:a16="http://schemas.microsoft.com/office/drawing/2014/main" id="{CCD24A8A-21B8-5A32-0E43-7D59E9620FF0}"/>
              </a:ext>
            </a:extLst>
          </p:cNvPr>
          <p:cNvSpPr>
            <a:spLocks noGrp="1"/>
          </p:cNvSpPr>
          <p:nvPr>
            <p:ph type="sldNum" sz="quarter" idx="12"/>
          </p:nvPr>
        </p:nvSpPr>
        <p:spPr/>
        <p:txBody>
          <a:bodyPr/>
          <a:lstStyle/>
          <a:p>
            <a:pPr>
              <a:defRPr/>
            </a:pPr>
            <a:fld id="{7215B431-F355-454B-84F5-4B90A7DA6657}" type="slidenum">
              <a:rPr lang="en-US" smtClean="0"/>
              <a:pPr>
                <a:defRPr/>
              </a:pPr>
              <a:t>11</a:t>
            </a:fld>
            <a:endParaRPr lang="en-US" dirty="0"/>
          </a:p>
        </p:txBody>
      </p:sp>
      <p:pic>
        <p:nvPicPr>
          <p:cNvPr id="6" name="Picture 5" descr="A dog with its tongue out&#10;&#10;Description automatically generated">
            <a:extLst>
              <a:ext uri="{FF2B5EF4-FFF2-40B4-BE49-F238E27FC236}">
                <a16:creationId xmlns:a16="http://schemas.microsoft.com/office/drawing/2014/main" id="{6428CE24-A795-E9C3-49FB-BFF35F964A6B}"/>
              </a:ext>
            </a:extLst>
          </p:cNvPr>
          <p:cNvPicPr>
            <a:picLocks noChangeAspect="1"/>
          </p:cNvPicPr>
          <p:nvPr/>
        </p:nvPicPr>
        <p:blipFill>
          <a:blip r:embed="rId3" cstate="print">
            <a:extLst>
              <a:ext uri="{28A0092B-C50C-407E-A947-70E740481C1C}">
                <a14:useLocalDpi xmlns:a14="http://schemas.microsoft.com/office/drawing/2010/main" val="0"/>
              </a:ext>
            </a:extLst>
          </a:blip>
          <a:srcRect l="7632" r="3217"/>
          <a:stretch/>
        </p:blipFill>
        <p:spPr>
          <a:xfrm>
            <a:off x="6403423" y="2113326"/>
            <a:ext cx="2312505" cy="1736451"/>
          </a:xfrm>
          <a:prstGeom prst="rect">
            <a:avLst/>
          </a:prstGeom>
        </p:spPr>
      </p:pic>
      <p:pic>
        <p:nvPicPr>
          <p:cNvPr id="8" name="Picture 7">
            <a:extLst>
              <a:ext uri="{FF2B5EF4-FFF2-40B4-BE49-F238E27FC236}">
                <a16:creationId xmlns:a16="http://schemas.microsoft.com/office/drawing/2014/main" id="{BEEF9748-8A30-98CF-F91B-33EACDAC8248}"/>
              </a:ext>
            </a:extLst>
          </p:cNvPr>
          <p:cNvPicPr>
            <a:picLocks noChangeAspect="1"/>
          </p:cNvPicPr>
          <p:nvPr/>
        </p:nvPicPr>
        <p:blipFill>
          <a:blip r:embed="rId4" cstate="print">
            <a:extLst>
              <a:ext uri="{28A0092B-C50C-407E-A947-70E740481C1C}">
                <a14:useLocalDpi xmlns:a14="http://schemas.microsoft.com/office/drawing/2010/main" val="0"/>
              </a:ext>
            </a:extLst>
          </a:blip>
          <a:srcRect l="19684"/>
          <a:stretch/>
        </p:blipFill>
        <p:spPr>
          <a:xfrm>
            <a:off x="3937509" y="2014334"/>
            <a:ext cx="2211758" cy="1835443"/>
          </a:xfrm>
          <a:prstGeom prst="rect">
            <a:avLst/>
          </a:prstGeom>
        </p:spPr>
      </p:pic>
      <p:pic>
        <p:nvPicPr>
          <p:cNvPr id="9" name="Picture 8">
            <a:extLst>
              <a:ext uri="{FF2B5EF4-FFF2-40B4-BE49-F238E27FC236}">
                <a16:creationId xmlns:a16="http://schemas.microsoft.com/office/drawing/2014/main" id="{D5A2035C-F2F7-922C-64F4-3D156A56D02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74295" y="4090470"/>
            <a:ext cx="2312505" cy="1736451"/>
          </a:xfrm>
          <a:prstGeom prst="rect">
            <a:avLst/>
          </a:prstGeom>
        </p:spPr>
      </p:pic>
      <p:pic>
        <p:nvPicPr>
          <p:cNvPr id="12" name="Picture 11" descr="A dog sitting in the grass&#10;&#10;Description automatically generated">
            <a:extLst>
              <a:ext uri="{FF2B5EF4-FFF2-40B4-BE49-F238E27FC236}">
                <a16:creationId xmlns:a16="http://schemas.microsoft.com/office/drawing/2014/main" id="{71D09D0A-8CA6-E1C9-2AD9-8C9B7492F2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0450" y="4090470"/>
            <a:ext cx="1971099" cy="1854065"/>
          </a:xfrm>
          <a:prstGeom prst="rect">
            <a:avLst/>
          </a:prstGeom>
        </p:spPr>
      </p:pic>
    </p:spTree>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52500" y="254000"/>
            <a:ext cx="6972300" cy="1193800"/>
          </a:xfrm>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Ears: Acceptable Styles</a:t>
            </a:r>
          </a:p>
        </p:txBody>
      </p:sp>
      <p:sp>
        <p:nvSpPr>
          <p:cNvPr id="2" name="Slide Number Placeholder 1">
            <a:extLst>
              <a:ext uri="{FF2B5EF4-FFF2-40B4-BE49-F238E27FC236}">
                <a16:creationId xmlns:a16="http://schemas.microsoft.com/office/drawing/2014/main" id="{9CFD4CC8-4119-0008-E597-956B5039B744}"/>
              </a:ext>
            </a:extLst>
          </p:cNvPr>
          <p:cNvSpPr>
            <a:spLocks noGrp="1"/>
          </p:cNvSpPr>
          <p:nvPr>
            <p:ph type="sldNum" sz="quarter" idx="12"/>
          </p:nvPr>
        </p:nvSpPr>
        <p:spPr/>
        <p:txBody>
          <a:bodyPr/>
          <a:lstStyle/>
          <a:p>
            <a:pPr>
              <a:defRPr/>
            </a:pPr>
            <a:fld id="{7215B431-F355-454B-84F5-4B90A7DA6657}" type="slidenum">
              <a:rPr lang="en-US" smtClean="0"/>
              <a:pPr>
                <a:defRPr/>
              </a:pPr>
              <a:t>12</a:t>
            </a:fld>
            <a:endParaRPr lang="en-US" dirty="0"/>
          </a:p>
        </p:txBody>
      </p:sp>
      <p:pic>
        <p:nvPicPr>
          <p:cNvPr id="10" name="Picture 9" descr="Picture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389" y="2866102"/>
            <a:ext cx="1774479" cy="1828800"/>
          </a:xfrm>
          <a:prstGeom prst="rect">
            <a:avLst/>
          </a:prstGeom>
        </p:spPr>
      </p:pic>
      <p:pic>
        <p:nvPicPr>
          <p:cNvPr id="12" name="Picture 11" descr="Picture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6511" y="4719108"/>
            <a:ext cx="1707285" cy="1828800"/>
          </a:xfrm>
          <a:prstGeom prst="rect">
            <a:avLst/>
          </a:prstGeom>
        </p:spPr>
      </p:pic>
      <p:pic>
        <p:nvPicPr>
          <p:cNvPr id="13" name="Picture 12" descr="Picture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20079" y="2901281"/>
            <a:ext cx="1740130" cy="1828800"/>
          </a:xfrm>
          <a:prstGeom prst="rect">
            <a:avLst/>
          </a:prstGeom>
        </p:spPr>
      </p:pic>
      <p:pic>
        <p:nvPicPr>
          <p:cNvPr id="14" name="Picture 13" descr="Picture9.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49230" y="4691981"/>
            <a:ext cx="1768244" cy="1828800"/>
          </a:xfrm>
          <a:prstGeom prst="rect">
            <a:avLst/>
          </a:prstGeom>
        </p:spPr>
      </p:pic>
      <p:pic>
        <p:nvPicPr>
          <p:cNvPr id="17" name="Picture 16" descr="Picture99.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29152" y="2898106"/>
            <a:ext cx="1793117" cy="1828800"/>
          </a:xfrm>
          <a:prstGeom prst="rect">
            <a:avLst/>
          </a:prstGeom>
        </p:spPr>
      </p:pic>
      <p:sp>
        <p:nvSpPr>
          <p:cNvPr id="18" name="TextBox 17"/>
          <p:cNvSpPr txBox="1"/>
          <p:nvPr/>
        </p:nvSpPr>
        <p:spPr>
          <a:xfrm>
            <a:off x="990601" y="1498600"/>
            <a:ext cx="7683499" cy="1310739"/>
          </a:xfrm>
          <a:prstGeom prst="rect">
            <a:avLst/>
          </a:prstGeom>
          <a:noFill/>
        </p:spPr>
        <p:txBody>
          <a:bodyPr wrap="square" rtlCol="0">
            <a:spAutoFit/>
          </a:bodyPr>
          <a:lstStyle/>
          <a:p>
            <a:pPr marL="342900" indent="-342900">
              <a:buClr>
                <a:schemeClr val="accent6"/>
              </a:buClr>
              <a:buFont typeface="Wingdings" charset="2"/>
              <a:buChar char="Ø"/>
            </a:pPr>
            <a:r>
              <a:rPr lang="en-US" sz="2000" dirty="0"/>
              <a:t>It is important for ears to be of a medium size, triangular in shape and to set high on the head and for the ears to have some amount of lift at the base.  All ear styles are equally correct</a:t>
            </a:r>
          </a:p>
        </p:txBody>
      </p:sp>
      <p:sp>
        <p:nvSpPr>
          <p:cNvPr id="11" name="TextBox 10"/>
          <p:cNvSpPr txBox="1"/>
          <p:nvPr/>
        </p:nvSpPr>
        <p:spPr>
          <a:xfrm>
            <a:off x="266352" y="6488777"/>
            <a:ext cx="2667000" cy="246221"/>
          </a:xfrm>
          <a:prstGeom prst="rect">
            <a:avLst/>
          </a:prstGeom>
          <a:noFill/>
        </p:spPr>
        <p:txBody>
          <a:bodyPr wrap="square" rtlCol="0">
            <a:spAutoFit/>
          </a:bodyPr>
          <a:lstStyle/>
          <a:p>
            <a:r>
              <a:rPr lang="en-US" sz="1000" dirty="0"/>
              <a:t>Illustrations courtesy of Vicky Mistretta</a:t>
            </a:r>
          </a:p>
        </p:txBody>
      </p:sp>
    </p:spTree>
    <p:extLst>
      <p:ext uri="{BB962C8B-B14F-4D97-AF65-F5344CB8AC3E}">
        <p14:creationId xmlns:p14="http://schemas.microsoft.com/office/powerpoint/2010/main" val="2848947625"/>
      </p:ext>
    </p:extLst>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Ears: Severe Faults</a:t>
            </a:r>
          </a:p>
        </p:txBody>
      </p:sp>
      <p:sp>
        <p:nvSpPr>
          <p:cNvPr id="5" name="Slide Number Placeholder 4">
            <a:extLst>
              <a:ext uri="{FF2B5EF4-FFF2-40B4-BE49-F238E27FC236}">
                <a16:creationId xmlns:a16="http://schemas.microsoft.com/office/drawing/2014/main" id="{90702E31-09DA-BEA6-DF9E-22A7FCE66585}"/>
              </a:ext>
            </a:extLst>
          </p:cNvPr>
          <p:cNvSpPr>
            <a:spLocks noGrp="1"/>
          </p:cNvSpPr>
          <p:nvPr>
            <p:ph type="sldNum" sz="quarter" idx="12"/>
          </p:nvPr>
        </p:nvSpPr>
        <p:spPr/>
        <p:txBody>
          <a:bodyPr/>
          <a:lstStyle/>
          <a:p>
            <a:pPr>
              <a:defRPr/>
            </a:pPr>
            <a:fld id="{7215B431-F355-454B-84F5-4B90A7DA6657}" type="slidenum">
              <a:rPr lang="en-US" smtClean="0"/>
              <a:pPr>
                <a:defRPr/>
              </a:pPr>
              <a:t>13</a:t>
            </a:fld>
            <a:endParaRPr lang="en-US" dirty="0"/>
          </a:p>
        </p:txBody>
      </p:sp>
      <p:pic>
        <p:nvPicPr>
          <p:cNvPr id="2" name="Picture 1" descr="SnipImage-%7B8F76253A-B0FB-4413-B2DD-8957444FE751%7D[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211" y="1809487"/>
            <a:ext cx="7732388" cy="4154358"/>
          </a:xfrm>
          <a:prstGeom prst="rect">
            <a:avLst/>
          </a:prstGeom>
        </p:spPr>
      </p:pic>
      <p:sp>
        <p:nvSpPr>
          <p:cNvPr id="4" name="TextBox 3"/>
          <p:cNvSpPr txBox="1"/>
          <p:nvPr/>
        </p:nvSpPr>
        <p:spPr>
          <a:xfrm>
            <a:off x="300183" y="6442364"/>
            <a:ext cx="2363122" cy="246221"/>
          </a:xfrm>
          <a:prstGeom prst="rect">
            <a:avLst/>
          </a:prstGeom>
          <a:noFill/>
        </p:spPr>
        <p:txBody>
          <a:bodyPr wrap="none" rtlCol="0">
            <a:spAutoFit/>
          </a:bodyPr>
          <a:lstStyle/>
          <a:p>
            <a:r>
              <a:rPr lang="en-US" sz="1000" dirty="0"/>
              <a:t>Illustrations courtesy of Vicky </a:t>
            </a:r>
            <a:r>
              <a:rPr lang="en-US" sz="1000" dirty="0" err="1"/>
              <a:t>Mistretta</a:t>
            </a:r>
            <a:endParaRPr lang="en-US" sz="1000" dirty="0"/>
          </a:p>
        </p:txBody>
      </p:sp>
    </p:spTree>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Skull</a:t>
            </a:r>
          </a:p>
        </p:txBody>
      </p:sp>
      <p:sp>
        <p:nvSpPr>
          <p:cNvPr id="23555" name="Rectangle 5"/>
          <p:cNvSpPr>
            <a:spLocks noGrp="1" noChangeArrowheads="1"/>
          </p:cNvSpPr>
          <p:nvPr>
            <p:ph idx="1"/>
          </p:nvPr>
        </p:nvSpPr>
        <p:spPr>
          <a:xfrm>
            <a:off x="457200" y="1915886"/>
            <a:ext cx="5318760" cy="1282057"/>
          </a:xfrm>
        </p:spPr>
        <p:txBody>
          <a:bodyPr>
            <a:normAutofit fontScale="85000" lnSpcReduction="10000"/>
          </a:bodyPr>
          <a:lstStyle/>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Crown: top flat to slightly round. It may show a slight occipital protuberance</a:t>
            </a: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The width and the length of the crown are equal</a:t>
            </a:r>
          </a:p>
        </p:txBody>
      </p:sp>
      <p:sp>
        <p:nvSpPr>
          <p:cNvPr id="3" name="Slide Number Placeholder 2">
            <a:extLst>
              <a:ext uri="{FF2B5EF4-FFF2-40B4-BE49-F238E27FC236}">
                <a16:creationId xmlns:a16="http://schemas.microsoft.com/office/drawing/2014/main" id="{086071D7-8258-1231-F472-1F60517EB28D}"/>
              </a:ext>
            </a:extLst>
          </p:cNvPr>
          <p:cNvSpPr>
            <a:spLocks noGrp="1"/>
          </p:cNvSpPr>
          <p:nvPr>
            <p:ph type="sldNum" sz="quarter" idx="12"/>
          </p:nvPr>
        </p:nvSpPr>
        <p:spPr/>
        <p:txBody>
          <a:bodyPr/>
          <a:lstStyle/>
          <a:p>
            <a:pPr>
              <a:defRPr/>
            </a:pPr>
            <a:fld id="{7215B431-F355-454B-84F5-4B90A7DA6657}" type="slidenum">
              <a:rPr lang="en-US" smtClean="0"/>
              <a:pPr>
                <a:defRPr/>
              </a:pPr>
              <a:t>14</a:t>
            </a:fld>
            <a:endParaRPr lang="en-US" dirty="0"/>
          </a:p>
        </p:txBody>
      </p:sp>
      <p:pic>
        <p:nvPicPr>
          <p:cNvPr id="4" name="Picture 5">
            <a:extLst>
              <a:ext uri="{FF2B5EF4-FFF2-40B4-BE49-F238E27FC236}">
                <a16:creationId xmlns:a16="http://schemas.microsoft.com/office/drawing/2014/main" id="{84E7BF25-14FE-7010-E4A2-05593309C2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27359"/>
          <a:stretch/>
        </p:blipFill>
        <p:spPr bwMode="auto">
          <a:xfrm>
            <a:off x="5836310" y="1736924"/>
            <a:ext cx="3034640" cy="3574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Picture 4" descr="A dog with blue eyes&#10;&#10;Description automatically generated">
            <a:extLst>
              <a:ext uri="{FF2B5EF4-FFF2-40B4-BE49-F238E27FC236}">
                <a16:creationId xmlns:a16="http://schemas.microsoft.com/office/drawing/2014/main" id="{E241916C-85B0-40FC-EA15-37B0BD6418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59" y="3660058"/>
            <a:ext cx="2253063" cy="2444887"/>
          </a:xfrm>
          <a:prstGeom prst="rect">
            <a:avLst/>
          </a:prstGeom>
        </p:spPr>
      </p:pic>
      <p:pic>
        <p:nvPicPr>
          <p:cNvPr id="7" name="Picture 6" descr="A dog standing in the grass&#10;&#10;Description automatically generated">
            <a:extLst>
              <a:ext uri="{FF2B5EF4-FFF2-40B4-BE49-F238E27FC236}">
                <a16:creationId xmlns:a16="http://schemas.microsoft.com/office/drawing/2014/main" id="{74D30CD5-7F79-B01D-385E-E16B9EC96B12}"/>
              </a:ext>
            </a:extLst>
          </p:cNvPr>
          <p:cNvPicPr>
            <a:picLocks noChangeAspect="1"/>
          </p:cNvPicPr>
          <p:nvPr/>
        </p:nvPicPr>
        <p:blipFill>
          <a:blip r:embed="rId5">
            <a:extLst>
              <a:ext uri="{28A0092B-C50C-407E-A947-70E740481C1C}">
                <a14:useLocalDpi xmlns:a14="http://schemas.microsoft.com/office/drawing/2010/main" val="0"/>
              </a:ext>
            </a:extLst>
          </a:blip>
          <a:srcRect t="-1" r="61420" b="55511"/>
          <a:stretch/>
        </p:blipFill>
        <p:spPr>
          <a:xfrm>
            <a:off x="3206550" y="3976724"/>
            <a:ext cx="2457131" cy="2470468"/>
          </a:xfrm>
          <a:prstGeom prst="rect">
            <a:avLst/>
          </a:prstGeom>
        </p:spPr>
      </p:pic>
    </p:spTree>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Stop &amp; Muzzle	</a:t>
            </a:r>
          </a:p>
        </p:txBody>
      </p:sp>
      <p:sp>
        <p:nvSpPr>
          <p:cNvPr id="6" name="Slide Number Placeholder 5">
            <a:extLst>
              <a:ext uri="{FF2B5EF4-FFF2-40B4-BE49-F238E27FC236}">
                <a16:creationId xmlns:a16="http://schemas.microsoft.com/office/drawing/2014/main" id="{A2AD621B-AD15-FAA1-D79F-5A18F8F0A4E8}"/>
              </a:ext>
            </a:extLst>
          </p:cNvPr>
          <p:cNvSpPr>
            <a:spLocks noGrp="1"/>
          </p:cNvSpPr>
          <p:nvPr>
            <p:ph type="sldNum" sz="quarter" idx="12"/>
          </p:nvPr>
        </p:nvSpPr>
        <p:spPr/>
        <p:txBody>
          <a:bodyPr/>
          <a:lstStyle/>
          <a:p>
            <a:pPr>
              <a:defRPr/>
            </a:pPr>
            <a:fld id="{7215B431-F355-454B-84F5-4B90A7DA6657}" type="slidenum">
              <a:rPr lang="en-US" smtClean="0"/>
              <a:pPr>
                <a:defRPr/>
              </a:pPr>
              <a:t>15</a:t>
            </a:fld>
            <a:endParaRPr lang="en-US" dirty="0"/>
          </a:p>
        </p:txBody>
      </p:sp>
      <p:sp>
        <p:nvSpPr>
          <p:cNvPr id="27651" name="Rectangle 5"/>
          <p:cNvSpPr txBox="1">
            <a:spLocks noChangeArrowheads="1"/>
          </p:cNvSpPr>
          <p:nvPr/>
        </p:nvSpPr>
        <p:spPr bwMode="auto">
          <a:xfrm>
            <a:off x="458180" y="1528966"/>
            <a:ext cx="1285182" cy="491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92100" indent="-292100"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342900" indent="-342900" eaLnBrk="1" hangingPunct="1">
              <a:spcAft>
                <a:spcPts val="1200"/>
              </a:spcAft>
              <a:buClr>
                <a:schemeClr val="accent6"/>
              </a:buClr>
              <a:buSzPct val="70000"/>
              <a:buFont typeface="Wingdings" charset="2"/>
              <a:buChar char="Ø"/>
            </a:pPr>
            <a:r>
              <a:rPr lang="en-US" dirty="0">
                <a:latin typeface="Arial Narrow" pitchFamily="34" charset="0"/>
              </a:rPr>
              <a:t>Stop:</a:t>
            </a:r>
          </a:p>
          <a:p>
            <a:pPr marL="0" indent="0" eaLnBrk="1" hangingPunct="1">
              <a:spcAft>
                <a:spcPts val="1200"/>
              </a:spcAft>
              <a:buClr>
                <a:schemeClr val="accent6"/>
              </a:buClr>
              <a:buSzPct val="70000"/>
            </a:pPr>
            <a:r>
              <a:rPr lang="en-US" dirty="0">
                <a:latin typeface="Arial Narrow" pitchFamily="34" charset="0"/>
              </a:rPr>
              <a:t>         </a:t>
            </a:r>
            <a:endParaRPr lang="en-US" sz="2000" dirty="0">
              <a:latin typeface="Arial Narrow" pitchFamily="34" charset="0"/>
            </a:endParaRPr>
          </a:p>
          <a:p>
            <a:pPr marL="0" indent="0" eaLnBrk="1" hangingPunct="1">
              <a:spcAft>
                <a:spcPts val="1200"/>
              </a:spcAft>
              <a:buClr>
                <a:schemeClr val="accent6"/>
              </a:buClr>
              <a:buSzPct val="70000"/>
            </a:pPr>
            <a:r>
              <a:rPr lang="en-US" sz="2000" dirty="0">
                <a:latin typeface="Arial Narrow"/>
                <a:cs typeface="Arial Narrow"/>
              </a:rPr>
              <a:t>         </a:t>
            </a:r>
            <a:endParaRPr lang="en-US" dirty="0">
              <a:latin typeface="Arial Narrow" pitchFamily="34" charset="0"/>
            </a:endParaRPr>
          </a:p>
          <a:p>
            <a:pPr marL="0" indent="0" eaLnBrk="1" hangingPunct="1">
              <a:spcAft>
                <a:spcPts val="1200"/>
              </a:spcAft>
              <a:buClr>
                <a:schemeClr val="accent6"/>
              </a:buClr>
              <a:buSzPct val="70000"/>
            </a:pPr>
            <a:endParaRPr lang="en-US" dirty="0">
              <a:latin typeface="Arial Narrow" pitchFamily="34" charset="0"/>
            </a:endParaRPr>
          </a:p>
          <a:p>
            <a:pPr eaLnBrk="1" hangingPunct="1">
              <a:spcAft>
                <a:spcPts val="1200"/>
              </a:spcAft>
              <a:buClr>
                <a:schemeClr val="accent1"/>
              </a:buClr>
              <a:buSzPct val="70000"/>
              <a:buFont typeface="Wingdings" pitchFamily="2" charset="2"/>
              <a:buChar char="§"/>
            </a:pPr>
            <a:endParaRPr lang="en-US" dirty="0">
              <a:latin typeface="Arial Narrow" pitchFamily="34" charset="0"/>
            </a:endParaRPr>
          </a:p>
        </p:txBody>
      </p:sp>
      <p:sp>
        <p:nvSpPr>
          <p:cNvPr id="3" name="TextBox 2"/>
          <p:cNvSpPr txBox="1"/>
          <p:nvPr/>
        </p:nvSpPr>
        <p:spPr>
          <a:xfrm>
            <a:off x="854363" y="1928098"/>
            <a:ext cx="3059546" cy="2308324"/>
          </a:xfrm>
          <a:prstGeom prst="rect">
            <a:avLst/>
          </a:prstGeom>
          <a:noFill/>
        </p:spPr>
        <p:txBody>
          <a:bodyPr wrap="square" rtlCol="0">
            <a:spAutoFit/>
          </a:bodyPr>
          <a:lstStyle/>
          <a:p>
            <a:pPr marL="342900" indent="-34290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Moderate, but defined</a:t>
            </a:r>
          </a:p>
          <a:p>
            <a:pPr marL="342900" indent="-342900">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342900" indent="-34290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Keep in mind that the angle of the stop must allow for a kick to glance off</a:t>
            </a:r>
          </a:p>
          <a:p>
            <a:endParaRPr lang="en-US" dirty="0"/>
          </a:p>
        </p:txBody>
      </p:sp>
      <p:sp>
        <p:nvSpPr>
          <p:cNvPr id="4" name="TextBox 3"/>
          <p:cNvSpPr txBox="1"/>
          <p:nvPr/>
        </p:nvSpPr>
        <p:spPr>
          <a:xfrm>
            <a:off x="401900" y="3909318"/>
            <a:ext cx="1431637" cy="461665"/>
          </a:xfrm>
          <a:prstGeom prst="rect">
            <a:avLst/>
          </a:prstGeom>
          <a:noFill/>
        </p:spPr>
        <p:txBody>
          <a:bodyPr wrap="square" rtlCol="0">
            <a:spAutoFit/>
          </a:bodyPr>
          <a:lstStyle/>
          <a:p>
            <a:pPr marL="342900" indent="-342900">
              <a:buClr>
                <a:schemeClr val="accent6"/>
              </a:buClr>
              <a:buSzPct val="70000"/>
              <a:buFont typeface="Wingdings" charset="2"/>
              <a:buChar char="Ø"/>
            </a:pPr>
            <a:r>
              <a:rPr lang="en-US" sz="2400" dirty="0">
                <a:latin typeface="Arial Narrow"/>
                <a:cs typeface="Arial Narrow"/>
              </a:rPr>
              <a:t>Muzzle:</a:t>
            </a:r>
          </a:p>
        </p:txBody>
      </p:sp>
      <p:sp>
        <p:nvSpPr>
          <p:cNvPr id="5" name="TextBox 4"/>
          <p:cNvSpPr txBox="1"/>
          <p:nvPr/>
        </p:nvSpPr>
        <p:spPr>
          <a:xfrm>
            <a:off x="854363" y="4306460"/>
            <a:ext cx="3567546" cy="1477328"/>
          </a:xfrm>
          <a:prstGeom prst="rect">
            <a:avLst/>
          </a:prstGeom>
          <a:noFill/>
        </p:spPr>
        <p:txBody>
          <a:bodyPr wrap="square" rtlCol="0">
            <a:spAutoFit/>
          </a:bodyPr>
          <a:lstStyle/>
          <a:p>
            <a:pPr marL="342900" indent="-342900" eaLnBrk="1" hangingPunct="1">
              <a:spcAft>
                <a:spcPts val="1200"/>
              </a:spcAft>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Medium width and depth</a:t>
            </a:r>
          </a:p>
          <a:p>
            <a:pPr marL="342900" indent="-342900" eaLnBrk="1" hangingPunct="1">
              <a:spcAft>
                <a:spcPts val="1200"/>
              </a:spcAft>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Tapers gradually from base to nose and is rounded at the tip</a:t>
            </a:r>
          </a:p>
        </p:txBody>
      </p:sp>
      <p:pic>
        <p:nvPicPr>
          <p:cNvPr id="7" name="Picture 5">
            <a:extLst>
              <a:ext uri="{FF2B5EF4-FFF2-40B4-BE49-F238E27FC236}">
                <a16:creationId xmlns:a16="http://schemas.microsoft.com/office/drawing/2014/main" id="{7B39222A-8826-58F6-7095-3222E6F23D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229974" y="1665923"/>
            <a:ext cx="2278056" cy="1979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 name="Picture 5">
            <a:extLst>
              <a:ext uri="{FF2B5EF4-FFF2-40B4-BE49-F238E27FC236}">
                <a16:creationId xmlns:a16="http://schemas.microsoft.com/office/drawing/2014/main" id="{B5C0B341-9AE6-96A2-C385-6CD79E1AF8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869968" y="1596592"/>
            <a:ext cx="1723907" cy="2117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1" name="Picture 5">
            <a:extLst>
              <a:ext uri="{FF2B5EF4-FFF2-40B4-BE49-F238E27FC236}">
                <a16:creationId xmlns:a16="http://schemas.microsoft.com/office/drawing/2014/main" id="{6387B147-4CFA-6A3A-6067-CAC57282E4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889559" y="3832373"/>
            <a:ext cx="1792624" cy="2117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9" name="Picture 8" descr="A brown and white dog&#10;&#10;Description automatically generated">
            <a:extLst>
              <a:ext uri="{FF2B5EF4-FFF2-40B4-BE49-F238E27FC236}">
                <a16:creationId xmlns:a16="http://schemas.microsoft.com/office/drawing/2014/main" id="{4D1DC54B-645E-C1EE-27E1-AEE888561938}"/>
              </a:ext>
            </a:extLst>
          </p:cNvPr>
          <p:cNvPicPr>
            <a:picLocks noChangeAspect="1"/>
          </p:cNvPicPr>
          <p:nvPr/>
        </p:nvPicPr>
        <p:blipFill>
          <a:blip r:embed="rId6">
            <a:extLst>
              <a:ext uri="{28A0092B-C50C-407E-A947-70E740481C1C}">
                <a14:useLocalDpi xmlns:a14="http://schemas.microsoft.com/office/drawing/2010/main" val="0"/>
              </a:ext>
            </a:extLst>
          </a:blip>
          <a:srcRect b="14423"/>
          <a:stretch/>
        </p:blipFill>
        <p:spPr>
          <a:xfrm>
            <a:off x="4244347" y="3685836"/>
            <a:ext cx="2278056" cy="2264261"/>
          </a:xfrm>
          <a:prstGeom prst="rect">
            <a:avLst/>
          </a:prstGeom>
        </p:spPr>
      </p:pic>
    </p:spTree>
    <p:extLst>
      <p:ext uri="{BB962C8B-B14F-4D97-AF65-F5344CB8AC3E}">
        <p14:creationId xmlns:p14="http://schemas.microsoft.com/office/powerpoint/2010/main" val="4187334665"/>
      </p:ext>
    </p:extLst>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Head Planes</a:t>
            </a:r>
          </a:p>
        </p:txBody>
      </p:sp>
      <p:sp>
        <p:nvSpPr>
          <p:cNvPr id="2" name="Slide Number Placeholder 1">
            <a:extLst>
              <a:ext uri="{FF2B5EF4-FFF2-40B4-BE49-F238E27FC236}">
                <a16:creationId xmlns:a16="http://schemas.microsoft.com/office/drawing/2014/main" id="{FED225F7-3720-2D58-E18C-4306012B75C1}"/>
              </a:ext>
            </a:extLst>
          </p:cNvPr>
          <p:cNvSpPr>
            <a:spLocks noGrp="1"/>
          </p:cNvSpPr>
          <p:nvPr>
            <p:ph type="sldNum" sz="quarter" idx="12"/>
          </p:nvPr>
        </p:nvSpPr>
        <p:spPr/>
        <p:txBody>
          <a:bodyPr/>
          <a:lstStyle/>
          <a:p>
            <a:pPr>
              <a:defRPr/>
            </a:pPr>
            <a:fld id="{7215B431-F355-454B-84F5-4B90A7DA6657}" type="slidenum">
              <a:rPr lang="en-US" smtClean="0"/>
              <a:pPr>
                <a:defRPr/>
              </a:pPr>
              <a:t>16</a:t>
            </a:fld>
            <a:endParaRPr lang="en-US" dirty="0"/>
          </a:p>
        </p:txBody>
      </p:sp>
      <p:sp>
        <p:nvSpPr>
          <p:cNvPr id="6" name="Rectangle 3"/>
          <p:cNvSpPr txBox="1">
            <a:spLocks noChangeArrowheads="1"/>
          </p:cNvSpPr>
          <p:nvPr/>
        </p:nvSpPr>
        <p:spPr bwMode="auto">
          <a:xfrm>
            <a:off x="4751684" y="2540308"/>
            <a:ext cx="3833091" cy="2810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Viewed from the side, muzzle and top line are slightly oblique to each other</a:t>
            </a:r>
          </a:p>
          <a:p>
            <a:pPr eaLnBrk="1" hangingPunct="1">
              <a:spcAft>
                <a:spcPts val="600"/>
              </a:spcAft>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The front of the crown is on a slight angle downward toward the nose</a:t>
            </a:r>
          </a:p>
          <a:p>
            <a:pPr marL="0" indent="0" eaLnBrk="1" hangingPunct="1">
              <a:spcAft>
                <a:spcPts val="600"/>
              </a:spcAft>
              <a:buClr>
                <a:schemeClr val="accent6"/>
              </a:buClr>
              <a:buNone/>
            </a:pPr>
            <a:endParaRPr lang="en-US" sz="2000" dirty="0">
              <a:latin typeface="Arial" panose="020B0604020202020204" pitchFamily="34" charset="0"/>
              <a:cs typeface="Arial" panose="020B0604020202020204" pitchFamily="34" charset="0"/>
            </a:endParaRPr>
          </a:p>
          <a:p>
            <a:pPr marL="0" indent="0" eaLnBrk="1" hangingPunct="1">
              <a:spcAft>
                <a:spcPts val="600"/>
              </a:spcAft>
              <a:buClr>
                <a:schemeClr val="accent6"/>
              </a:buClr>
              <a:buNone/>
            </a:pPr>
            <a:endParaRPr lang="en-US" sz="1000" dirty="0">
              <a:latin typeface="Arial Narrow" pitchFamily="34" charset="0"/>
            </a:endParaRPr>
          </a:p>
        </p:txBody>
      </p:sp>
      <p:pic>
        <p:nvPicPr>
          <p:cNvPr id="7" name="Picture 6" descr="Head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4710" y="1853248"/>
            <a:ext cx="4050666" cy="3875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2207669"/>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Head Proportions</a:t>
            </a:r>
          </a:p>
        </p:txBody>
      </p:sp>
      <p:sp>
        <p:nvSpPr>
          <p:cNvPr id="6" name="Slide Number Placeholder 5">
            <a:extLst>
              <a:ext uri="{FF2B5EF4-FFF2-40B4-BE49-F238E27FC236}">
                <a16:creationId xmlns:a16="http://schemas.microsoft.com/office/drawing/2014/main" id="{C1593A78-2AA7-FF89-F377-4494B7A223DC}"/>
              </a:ext>
            </a:extLst>
          </p:cNvPr>
          <p:cNvSpPr>
            <a:spLocks noGrp="1"/>
          </p:cNvSpPr>
          <p:nvPr>
            <p:ph type="sldNum" sz="quarter" idx="12"/>
          </p:nvPr>
        </p:nvSpPr>
        <p:spPr/>
        <p:txBody>
          <a:bodyPr/>
          <a:lstStyle/>
          <a:p>
            <a:pPr>
              <a:defRPr/>
            </a:pPr>
            <a:fld id="{7215B431-F355-454B-84F5-4B90A7DA6657}" type="slidenum">
              <a:rPr lang="en-US" smtClean="0"/>
              <a:pPr>
                <a:defRPr/>
              </a:pPr>
              <a:t>17</a:t>
            </a:fld>
            <a:endParaRPr lang="en-US" dirty="0"/>
          </a:p>
        </p:txBody>
      </p:sp>
      <p:sp>
        <p:nvSpPr>
          <p:cNvPr id="2" name="TextBox 1"/>
          <p:cNvSpPr txBox="1"/>
          <p:nvPr/>
        </p:nvSpPr>
        <p:spPr>
          <a:xfrm>
            <a:off x="5716396" y="3141187"/>
            <a:ext cx="2922780" cy="1323439"/>
          </a:xfrm>
          <a:prstGeom prst="rect">
            <a:avLst/>
          </a:prstGeom>
          <a:noFill/>
        </p:spPr>
        <p:txBody>
          <a:bodyPr wrap="square" rtlCol="0">
            <a:spAutoFit/>
          </a:bodyPr>
          <a:lstStyle/>
          <a:p>
            <a:pPr marL="342900" indent="-342900">
              <a:buClr>
                <a:schemeClr val="accent6"/>
              </a:buClr>
              <a:buSzPct val="70000"/>
              <a:buFont typeface="Wingdings" charset="2"/>
              <a:buChar char="Ø"/>
            </a:pPr>
            <a:r>
              <a:rPr lang="en-US" sz="2000" dirty="0"/>
              <a:t>Length of muzzle is equal to the length and width of the crown</a:t>
            </a:r>
          </a:p>
        </p:txBody>
      </p:sp>
      <p:pic>
        <p:nvPicPr>
          <p:cNvPr id="10" name="Picture 9" descr="A dog with red arrows on its face&#10;&#10;Description automatically generated">
            <a:extLst>
              <a:ext uri="{FF2B5EF4-FFF2-40B4-BE49-F238E27FC236}">
                <a16:creationId xmlns:a16="http://schemas.microsoft.com/office/drawing/2014/main" id="{F9988E3C-D6FD-32D0-EAEB-F1D20857A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98" y="1757325"/>
            <a:ext cx="4672109" cy="4631005"/>
          </a:xfrm>
          <a:prstGeom prst="rect">
            <a:avLst/>
          </a:prstGeom>
        </p:spPr>
      </p:pic>
    </p:spTree>
    <p:extLst>
      <p:ext uri="{BB962C8B-B14F-4D97-AF65-F5344CB8AC3E}">
        <p14:creationId xmlns:p14="http://schemas.microsoft.com/office/powerpoint/2010/main" val="187310058"/>
      </p:ext>
    </p:extLst>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a:extLst>
              <a:ext uri="{FF2B5EF4-FFF2-40B4-BE49-F238E27FC236}">
                <a16:creationId xmlns:a16="http://schemas.microsoft.com/office/drawing/2014/main" id="{17D531D5-DCBD-713A-0D1E-3BBAD32E82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17083" y="3915500"/>
            <a:ext cx="2192396" cy="1937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5602" name="Rectangle 2"/>
          <p:cNvSpPr>
            <a:spLocks noGrp="1" noChangeArrowheads="1"/>
          </p:cNvSpPr>
          <p:nvPr>
            <p:ph type="title"/>
          </p:nvPr>
        </p:nvSpPr>
        <p:spPr>
          <a:xfrm>
            <a:off x="457200" y="381000"/>
            <a:ext cx="8229600" cy="1066800"/>
          </a:xfrm>
        </p:spPr>
        <p:txBody>
          <a:bodyPr>
            <a:noAutofit/>
          </a:bodyPr>
          <a:lstStyle/>
          <a:p>
            <a:pPr marL="54864" indent="0" eaLnBrk="1" fontAlgn="auto" hangingPunct="1">
              <a:spcAft>
                <a:spcPts val="0"/>
              </a:spcAft>
              <a:defRPr/>
            </a:pPr>
            <a:r>
              <a:rPr lang="en-US" dirty="0">
                <a:solidFill>
                  <a:schemeClr val="tx2">
                    <a:tint val="100000"/>
                    <a:shade val="90000"/>
                    <a:satMod val="250000"/>
                    <a:alpha val="100000"/>
                  </a:schemeClr>
                </a:solidFill>
              </a:rPr>
              <a:t>Nose</a:t>
            </a:r>
          </a:p>
        </p:txBody>
      </p:sp>
      <p:sp>
        <p:nvSpPr>
          <p:cNvPr id="24579" name="Rectangle 3"/>
          <p:cNvSpPr>
            <a:spLocks noGrp="1" noChangeArrowheads="1"/>
          </p:cNvSpPr>
          <p:nvPr>
            <p:ph idx="1"/>
          </p:nvPr>
        </p:nvSpPr>
        <p:spPr>
          <a:xfrm>
            <a:off x="684713" y="1287624"/>
            <a:ext cx="7954461" cy="2500605"/>
          </a:xfrm>
        </p:spPr>
        <p:txBody>
          <a:bodyPr>
            <a:normAutofit fontScale="77500" lnSpcReduction="20000"/>
          </a:bodyPr>
          <a:lstStyle/>
          <a:p>
            <a:pPr eaLnBrk="1" hangingPunct="1">
              <a:lnSpc>
                <a:spcPct val="90000"/>
              </a:lnSpc>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lnSpc>
                <a:spcPct val="90000"/>
              </a:lnSpc>
              <a:buClr>
                <a:schemeClr val="accent6"/>
              </a:buClr>
              <a:buFont typeface="Wingdings" charset="2"/>
              <a:buChar char="Ø"/>
            </a:pPr>
            <a:r>
              <a:rPr lang="en-US" sz="2600" dirty="0">
                <a:latin typeface="Arial" panose="020B0604020202020204" pitchFamily="34" charset="0"/>
                <a:cs typeface="Arial" panose="020B0604020202020204" pitchFamily="34" charset="0"/>
              </a:rPr>
              <a:t>Blue merle and black tri’s have black pigmentation on the nose </a:t>
            </a:r>
          </a:p>
          <a:p>
            <a:pPr eaLnBrk="1" hangingPunct="1">
              <a:lnSpc>
                <a:spcPct val="90000"/>
              </a:lnSpc>
              <a:buClr>
                <a:schemeClr val="accent6"/>
              </a:buClr>
              <a:buFont typeface="Wingdings" charset="2"/>
              <a:buChar char="Ø"/>
            </a:pPr>
            <a:endParaRPr lang="en-US" sz="2600" dirty="0">
              <a:latin typeface="Arial" panose="020B0604020202020204" pitchFamily="34" charset="0"/>
              <a:cs typeface="Arial" panose="020B0604020202020204" pitchFamily="34" charset="0"/>
            </a:endParaRPr>
          </a:p>
          <a:p>
            <a:pPr eaLnBrk="1" hangingPunct="1">
              <a:lnSpc>
                <a:spcPct val="90000"/>
              </a:lnSpc>
              <a:buClr>
                <a:schemeClr val="accent6"/>
              </a:buClr>
              <a:buFont typeface="Wingdings" charset="2"/>
              <a:buChar char="Ø"/>
            </a:pPr>
            <a:r>
              <a:rPr lang="en-US" sz="2600" dirty="0">
                <a:latin typeface="Arial" panose="020B0604020202020204" pitchFamily="34" charset="0"/>
                <a:cs typeface="Arial" panose="020B0604020202020204" pitchFamily="34" charset="0"/>
              </a:rPr>
              <a:t>Red merle and red tri’s have red (liver) pigmentation on the nose</a:t>
            </a:r>
          </a:p>
          <a:p>
            <a:pPr marL="0" indent="0" eaLnBrk="1" hangingPunct="1">
              <a:lnSpc>
                <a:spcPct val="90000"/>
              </a:lnSpc>
              <a:buClr>
                <a:schemeClr val="accent6"/>
              </a:buClr>
              <a:buNone/>
            </a:pPr>
            <a:endParaRPr lang="en-US" sz="2600" dirty="0">
              <a:latin typeface="Arial" panose="020B0604020202020204" pitchFamily="34" charset="0"/>
              <a:cs typeface="Arial" panose="020B0604020202020204" pitchFamily="34" charset="0"/>
            </a:endParaRPr>
          </a:p>
          <a:p>
            <a:pPr eaLnBrk="1" hangingPunct="1">
              <a:lnSpc>
                <a:spcPct val="90000"/>
              </a:lnSpc>
              <a:buClr>
                <a:schemeClr val="accent6"/>
              </a:buClr>
              <a:buFont typeface="Wingdings" charset="2"/>
              <a:buChar char="Ø"/>
            </a:pPr>
            <a:r>
              <a:rPr lang="en-US" sz="2600" dirty="0">
                <a:latin typeface="Arial" panose="020B0604020202020204" pitchFamily="34" charset="0"/>
                <a:cs typeface="Arial" panose="020B0604020202020204" pitchFamily="34" charset="0"/>
              </a:rPr>
              <a:t>Although fully pigmented noses are preferred, small pink spots</a:t>
            </a:r>
          </a:p>
          <a:p>
            <a:pPr marL="0" indent="0" eaLnBrk="1" hangingPunct="1">
              <a:lnSpc>
                <a:spcPct val="90000"/>
              </a:lnSpc>
              <a:buClr>
                <a:schemeClr val="accent6"/>
              </a:buClr>
              <a:buNone/>
            </a:pPr>
            <a:r>
              <a:rPr lang="en-US" sz="2600" dirty="0">
                <a:latin typeface="Arial" panose="020B0604020202020204" pitchFamily="34" charset="0"/>
                <a:cs typeface="Arial" panose="020B0604020202020204" pitchFamily="34" charset="0"/>
              </a:rPr>
              <a:t>     should NOT be faulted</a:t>
            </a:r>
          </a:p>
          <a:p>
            <a:pPr marL="0" indent="0" eaLnBrk="1" hangingPunct="1">
              <a:lnSpc>
                <a:spcPct val="90000"/>
              </a:lnSpc>
              <a:buClr>
                <a:schemeClr val="accent6"/>
              </a:buClr>
              <a:buNone/>
            </a:pPr>
            <a:endParaRPr lang="en-US" sz="2600"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3B64DEF-C462-504E-9CE1-19B28BB3E03E}"/>
              </a:ext>
            </a:extLst>
          </p:cNvPr>
          <p:cNvSpPr>
            <a:spLocks noGrp="1"/>
          </p:cNvSpPr>
          <p:nvPr>
            <p:ph type="sldNum" sz="quarter" idx="12"/>
          </p:nvPr>
        </p:nvSpPr>
        <p:spPr/>
        <p:txBody>
          <a:bodyPr/>
          <a:lstStyle/>
          <a:p>
            <a:pPr>
              <a:defRPr/>
            </a:pPr>
            <a:fld id="{7215B431-F355-454B-84F5-4B90A7DA6657}" type="slidenum">
              <a:rPr lang="en-US" smtClean="0"/>
              <a:pPr>
                <a:defRPr/>
              </a:pPr>
              <a:t>18</a:t>
            </a:fld>
            <a:endParaRPr lang="en-US" dirty="0"/>
          </a:p>
        </p:txBody>
      </p:sp>
      <p:pic>
        <p:nvPicPr>
          <p:cNvPr id="5" name="Picture 19">
            <a:extLst>
              <a:ext uri="{FF2B5EF4-FFF2-40B4-BE49-F238E27FC236}">
                <a16:creationId xmlns:a16="http://schemas.microsoft.com/office/drawing/2014/main" id="{30FE8360-5B86-BAC0-DE6E-D081E04876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489" t="12581" r="2615" b="3576"/>
          <a:stretch/>
        </p:blipFill>
        <p:spPr bwMode="auto">
          <a:xfrm>
            <a:off x="457200" y="3931440"/>
            <a:ext cx="2189483" cy="1945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 name="Picture 19">
            <a:extLst>
              <a:ext uri="{FF2B5EF4-FFF2-40B4-BE49-F238E27FC236}">
                <a16:creationId xmlns:a16="http://schemas.microsoft.com/office/drawing/2014/main" id="{8CEB385F-8A7B-0321-DDE1-EE95EE2A1F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2522006" y="4904277"/>
            <a:ext cx="2139937" cy="1712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 name="Picture 19">
            <a:extLst>
              <a:ext uri="{FF2B5EF4-FFF2-40B4-BE49-F238E27FC236}">
                <a16:creationId xmlns:a16="http://schemas.microsoft.com/office/drawing/2014/main" id="{5995BD9F-1197-D9A3-8692-1618DE319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513573" y="4884052"/>
            <a:ext cx="2371347" cy="1666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62229" y="295736"/>
            <a:ext cx="8424571" cy="1381496"/>
          </a:xfrm>
        </p:spPr>
        <p:txBody>
          <a:bodyPr>
            <a:noAutofit/>
          </a:bodyPr>
          <a:lstStyle/>
          <a:p>
            <a:pPr marL="54864" indent="0" eaLnBrk="1" fontAlgn="auto" hangingPunct="1">
              <a:spcAft>
                <a:spcPts val="0"/>
              </a:spcAft>
              <a:defRPr/>
            </a:pPr>
            <a:r>
              <a:rPr lang="en-US" dirty="0">
                <a:solidFill>
                  <a:schemeClr val="tx2">
                    <a:tint val="100000"/>
                    <a:shade val="90000"/>
                    <a:satMod val="250000"/>
                    <a:alpha val="100000"/>
                  </a:schemeClr>
                </a:solidFill>
              </a:rPr>
              <a:t>Too much pink?</a:t>
            </a:r>
          </a:p>
        </p:txBody>
      </p:sp>
      <p:sp>
        <p:nvSpPr>
          <p:cNvPr id="26627" name="Rectangle 3"/>
          <p:cNvSpPr>
            <a:spLocks noGrp="1" noChangeArrowheads="1"/>
          </p:cNvSpPr>
          <p:nvPr>
            <p:ph idx="1"/>
          </p:nvPr>
        </p:nvSpPr>
        <p:spPr>
          <a:xfrm>
            <a:off x="214603" y="4602480"/>
            <a:ext cx="8424571" cy="1798320"/>
          </a:xfrm>
        </p:spPr>
        <p:txBody>
          <a:bodyPr>
            <a:normAutofit fontScale="92500" lnSpcReduction="20000"/>
          </a:bodyPr>
          <a:lstStyle/>
          <a:p>
            <a:pPr eaLnBrk="1" hangingPunct="1">
              <a:buClr>
                <a:schemeClr val="accent6"/>
              </a:buClr>
              <a:buFont typeface="Wingdings" charset="2"/>
              <a:buChar char="Ø"/>
            </a:pPr>
            <a:r>
              <a:rPr lang="en-US" sz="2000" dirty="0">
                <a:latin typeface="Arial" panose="020B0604020202020204" pitchFamily="34" charset="0"/>
                <a:cs typeface="Arial" panose="020B0604020202020204" pitchFamily="34" charset="0"/>
              </a:rPr>
              <a:t>Fully pigmented noses are preferred </a:t>
            </a:r>
          </a:p>
          <a:p>
            <a:pPr eaLnBrk="1" hangingPunct="1">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algn="just" eaLnBrk="1" hangingPunct="1">
              <a:buClr>
                <a:schemeClr val="accent6"/>
              </a:buClr>
              <a:buFont typeface="Wingdings" charset="2"/>
              <a:buChar char="Ø"/>
            </a:pPr>
            <a:r>
              <a:rPr lang="en-US" sz="2000" dirty="0">
                <a:latin typeface="Arial" panose="020B0604020202020204" pitchFamily="34" charset="0"/>
                <a:cs typeface="Arial" panose="020B0604020202020204" pitchFamily="34" charset="0"/>
              </a:rPr>
              <a:t>Severe Fault: 25-50% un-pigmented nose leather</a:t>
            </a:r>
          </a:p>
          <a:p>
            <a:pPr algn="just" eaLnBrk="1" hangingPunct="1">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algn="just" eaLnBrk="1" hangingPunct="1">
              <a:buClr>
                <a:schemeClr val="accent6"/>
              </a:buClr>
              <a:buFont typeface="Wingdings" charset="2"/>
              <a:buChar char="Ø"/>
            </a:pPr>
            <a:r>
              <a:rPr lang="en-US" sz="2000" dirty="0">
                <a:latin typeface="Arial" panose="020B0604020202020204" pitchFamily="34" charset="0"/>
                <a:cs typeface="Arial" panose="020B0604020202020204" pitchFamily="34" charset="0"/>
              </a:rPr>
              <a:t>Disqualification: Over 50% un-pigmented nose leather</a:t>
            </a:r>
          </a:p>
        </p:txBody>
      </p:sp>
      <p:sp>
        <p:nvSpPr>
          <p:cNvPr id="7" name="Slide Number Placeholder 6">
            <a:extLst>
              <a:ext uri="{FF2B5EF4-FFF2-40B4-BE49-F238E27FC236}">
                <a16:creationId xmlns:a16="http://schemas.microsoft.com/office/drawing/2014/main" id="{F1C90A86-5F21-465C-27F6-B691EF820E9B}"/>
              </a:ext>
            </a:extLst>
          </p:cNvPr>
          <p:cNvSpPr>
            <a:spLocks noGrp="1"/>
          </p:cNvSpPr>
          <p:nvPr>
            <p:ph type="sldNum" sz="quarter" idx="12"/>
          </p:nvPr>
        </p:nvSpPr>
        <p:spPr/>
        <p:txBody>
          <a:bodyPr/>
          <a:lstStyle/>
          <a:p>
            <a:pPr>
              <a:defRPr/>
            </a:pPr>
            <a:fld id="{7215B431-F355-454B-84F5-4B90A7DA6657}" type="slidenum">
              <a:rPr lang="en-US" smtClean="0"/>
              <a:pPr>
                <a:defRPr/>
              </a:pPr>
              <a:t>19</a:t>
            </a:fld>
            <a:endParaRPr lang="en-US" dirty="0"/>
          </a:p>
        </p:txBody>
      </p:sp>
      <p:pic>
        <p:nvPicPr>
          <p:cNvPr id="5" name="Picture 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93520" y="1999672"/>
            <a:ext cx="2711096" cy="2430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extBox 1"/>
          <p:cNvSpPr txBox="1"/>
          <p:nvPr/>
        </p:nvSpPr>
        <p:spPr>
          <a:xfrm>
            <a:off x="1858757" y="1750367"/>
            <a:ext cx="1966001" cy="369332"/>
          </a:xfrm>
          <a:prstGeom prst="rect">
            <a:avLst/>
          </a:prstGeom>
          <a:noFill/>
        </p:spPr>
        <p:txBody>
          <a:bodyPr wrap="square" rtlCol="0">
            <a:spAutoFit/>
          </a:bodyPr>
          <a:lstStyle/>
          <a:p>
            <a:pPr algn="ctr"/>
            <a:r>
              <a:rPr lang="en-US" sz="1800" dirty="0"/>
              <a:t>Severe Fault</a:t>
            </a:r>
          </a:p>
        </p:txBody>
      </p:sp>
      <p:sp>
        <p:nvSpPr>
          <p:cNvPr id="3" name="TextBox 2"/>
          <p:cNvSpPr txBox="1"/>
          <p:nvPr/>
        </p:nvSpPr>
        <p:spPr>
          <a:xfrm>
            <a:off x="5543603" y="1778481"/>
            <a:ext cx="2073058" cy="369332"/>
          </a:xfrm>
          <a:prstGeom prst="rect">
            <a:avLst/>
          </a:prstGeom>
          <a:noFill/>
        </p:spPr>
        <p:txBody>
          <a:bodyPr wrap="square" rtlCol="0">
            <a:spAutoFit/>
          </a:bodyPr>
          <a:lstStyle/>
          <a:p>
            <a:pPr algn="ctr"/>
            <a:r>
              <a:rPr lang="en-US" sz="1800" dirty="0"/>
              <a:t>Disqualification</a:t>
            </a:r>
          </a:p>
        </p:txBody>
      </p:sp>
      <p:pic>
        <p:nvPicPr>
          <p:cNvPr id="6" name="Picture 5" descr="nos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49377" y="2249061"/>
            <a:ext cx="2451015" cy="1867440"/>
          </a:xfrm>
          <a:prstGeom prst="rect">
            <a:avLst/>
          </a:prstGeom>
        </p:spPr>
      </p:pic>
    </p:spTree>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Origin: U.S.A.</a:t>
            </a:r>
          </a:p>
        </p:txBody>
      </p:sp>
      <p:sp>
        <p:nvSpPr>
          <p:cNvPr id="5" name="Slide Number Placeholder 4">
            <a:extLst>
              <a:ext uri="{FF2B5EF4-FFF2-40B4-BE49-F238E27FC236}">
                <a16:creationId xmlns:a16="http://schemas.microsoft.com/office/drawing/2014/main" id="{AB86C5EB-8F90-65BE-FA8F-D8D44B523037}"/>
              </a:ext>
            </a:extLst>
          </p:cNvPr>
          <p:cNvSpPr>
            <a:spLocks noGrp="1"/>
          </p:cNvSpPr>
          <p:nvPr>
            <p:ph type="sldNum" sz="quarter" idx="12"/>
          </p:nvPr>
        </p:nvSpPr>
        <p:spPr/>
        <p:txBody>
          <a:bodyPr/>
          <a:lstStyle/>
          <a:p>
            <a:pPr>
              <a:defRPr/>
            </a:pPr>
            <a:fld id="{7215B431-F355-454B-84F5-4B90A7DA6657}" type="slidenum">
              <a:rPr lang="en-US" smtClean="0"/>
              <a:pPr>
                <a:defRPr/>
              </a:pPr>
              <a:t>2</a:t>
            </a:fld>
            <a:endParaRPr lang="en-US" dirty="0"/>
          </a:p>
        </p:txBody>
      </p:sp>
      <p:pic>
        <p:nvPicPr>
          <p:cNvPr id="25603" name="Picture 3" descr="C:\Users\Owner\Desktop\mas power point\cordovas_spik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24259" y="1546466"/>
            <a:ext cx="2663962" cy="1882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Rectangle 4"/>
          <p:cNvSpPr txBox="1">
            <a:spLocks noChangeArrowheads="1"/>
          </p:cNvSpPr>
          <p:nvPr/>
        </p:nvSpPr>
        <p:spPr bwMode="auto">
          <a:xfrm>
            <a:off x="368299" y="1540658"/>
            <a:ext cx="5183415" cy="221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a:buClr>
                <a:srgbClr val="A5C249"/>
              </a:buClr>
              <a:buFont typeface="Wingdings" charset="2"/>
              <a:buChar char="Ø"/>
            </a:pPr>
            <a:r>
              <a:rPr lang="en-US" sz="2000" dirty="0">
                <a:latin typeface="Arial"/>
                <a:cs typeface="Arial"/>
              </a:rPr>
              <a:t>1980</a:t>
            </a:r>
            <a:r>
              <a:rPr lang="en-US" sz="2000" dirty="0">
                <a:latin typeface="Arial"/>
                <a:cs typeface="Arial"/>
                <a:sym typeface="Symbol"/>
              </a:rPr>
              <a:t>: </a:t>
            </a:r>
            <a:r>
              <a:rPr lang="en-US" sz="2000" dirty="0">
                <a:latin typeface="Arial"/>
                <a:cs typeface="Arial"/>
              </a:rPr>
              <a:t>The National Stock Dog Registry (NSDR) allows Cordova’s Spike to register as the first Miniature Australian Shepherd.  The small size quickly gains popularity throughout the USA, largely due to the community of horse owners attending rodeos and horse shows.</a:t>
            </a:r>
          </a:p>
          <a:p>
            <a:pPr>
              <a:buClr>
                <a:schemeClr val="accent6"/>
              </a:buClr>
              <a:buFont typeface="Wingdings" charset="2"/>
              <a:buChar char="Ø"/>
            </a:pPr>
            <a:endParaRPr lang="en-US" sz="2000" dirty="0">
              <a:latin typeface="Arial"/>
              <a:cs typeface="Arial"/>
            </a:endParaRPr>
          </a:p>
          <a:p>
            <a:pPr>
              <a:buClr>
                <a:schemeClr val="accent6"/>
              </a:buClr>
              <a:buFont typeface="Wingdings" charset="2"/>
              <a:buChar char="Ø"/>
            </a:pPr>
            <a:endParaRPr lang="en-US" sz="2000" dirty="0">
              <a:latin typeface="Arial"/>
              <a:cs typeface="Arial"/>
            </a:endParaRPr>
          </a:p>
          <a:p>
            <a:pPr>
              <a:buClr>
                <a:schemeClr val="accent6"/>
              </a:buClr>
              <a:buFont typeface="Wingdings" charset="2"/>
              <a:buChar char="Ø"/>
            </a:pPr>
            <a:endParaRPr lang="en-US" sz="1800" dirty="0">
              <a:latin typeface="Arial"/>
              <a:cs typeface="Arial"/>
            </a:endParaRPr>
          </a:p>
          <a:p>
            <a:pPr>
              <a:buClr>
                <a:schemeClr val="accent6"/>
              </a:buClr>
              <a:buFont typeface="Wingdings" charset="2"/>
              <a:buChar char="Ø"/>
            </a:pPr>
            <a:endParaRPr lang="en-US" sz="1800" dirty="0">
              <a:latin typeface="Arial"/>
              <a:cs typeface="Arial"/>
            </a:endParaRPr>
          </a:p>
        </p:txBody>
      </p:sp>
      <p:sp>
        <p:nvSpPr>
          <p:cNvPr id="2" name="TextBox 1"/>
          <p:cNvSpPr txBox="1"/>
          <p:nvPr/>
        </p:nvSpPr>
        <p:spPr>
          <a:xfrm>
            <a:off x="364059" y="3759199"/>
            <a:ext cx="8398941" cy="3016210"/>
          </a:xfrm>
          <a:prstGeom prst="rect">
            <a:avLst/>
          </a:prstGeom>
          <a:noFill/>
        </p:spPr>
        <p:txBody>
          <a:bodyPr wrap="square" rtlCol="0">
            <a:spAutoFit/>
          </a:bodyPr>
          <a:lstStyle/>
          <a:p>
            <a:pPr marL="285750" indent="-285750">
              <a:buClr>
                <a:schemeClr val="accent6"/>
              </a:buClr>
              <a:buSzPct val="70000"/>
              <a:buFont typeface="Wingdings" charset="2"/>
              <a:buChar char="Ø"/>
            </a:pPr>
            <a:endParaRPr lang="en-US" sz="2000" dirty="0"/>
          </a:p>
          <a:p>
            <a:pPr marL="285750" indent="-285750">
              <a:buClr>
                <a:schemeClr val="accent6"/>
              </a:buClr>
              <a:buSzPct val="70000"/>
              <a:buFont typeface="Wingdings" charset="2"/>
              <a:buChar char="Ø"/>
            </a:pPr>
            <a:r>
              <a:rPr lang="en-US" sz="2000" dirty="0"/>
              <a:t>MASCUSA was incorporated in 1993 as a Registry and Parent Club for the Miniature Australian Shepherd.  </a:t>
            </a:r>
          </a:p>
          <a:p>
            <a:pPr>
              <a:buClr>
                <a:schemeClr val="accent6"/>
              </a:buClr>
              <a:buSzPct val="70000"/>
            </a:pPr>
            <a:endParaRPr lang="en-US" sz="2000" dirty="0"/>
          </a:p>
          <a:p>
            <a:pPr marL="285750" indent="-285750">
              <a:buClr>
                <a:schemeClr val="accent6"/>
              </a:buClr>
              <a:buSzPct val="70000"/>
              <a:buFont typeface="Wingdings" charset="2"/>
              <a:buChar char="Ø"/>
            </a:pPr>
            <a:r>
              <a:rPr lang="en-US" sz="2000" dirty="0"/>
              <a:t>In May 2011, AKC accepted the Miniature American Shepherd as a new breed and MASCUSA was selected as the parent club.</a:t>
            </a:r>
          </a:p>
          <a:p>
            <a:pPr marL="285750" indent="-285750">
              <a:buClr>
                <a:schemeClr val="accent6"/>
              </a:buClr>
              <a:buSzPct val="70000"/>
              <a:buFont typeface="Wingdings" charset="2"/>
              <a:buChar char="Ø"/>
            </a:pPr>
            <a:endParaRPr lang="en-US" sz="2000" dirty="0"/>
          </a:p>
          <a:p>
            <a:pPr marL="285750" indent="-285750">
              <a:buClr>
                <a:schemeClr val="accent6"/>
              </a:buClr>
              <a:buSzPct val="70000"/>
              <a:buFont typeface="Wingdings" charset="2"/>
              <a:buChar char="Ø"/>
            </a:pPr>
            <a:r>
              <a:rPr lang="en-US" sz="2000" dirty="0">
                <a:latin typeface="Arial"/>
                <a:cs typeface="Arial"/>
              </a:rPr>
              <a:t>July 1</a:t>
            </a:r>
            <a:r>
              <a:rPr lang="en-US" sz="2000" baseline="30000" dirty="0">
                <a:latin typeface="Arial"/>
                <a:cs typeface="Arial"/>
              </a:rPr>
              <a:t>st</a:t>
            </a:r>
            <a:r>
              <a:rPr lang="en-US" sz="2000" dirty="0">
                <a:latin typeface="Arial"/>
                <a:cs typeface="Arial"/>
              </a:rPr>
              <a:t>, 2015, the Miniature American Shepherd became fully recognized in AKC and advanced into the Herding Group.</a:t>
            </a:r>
          </a:p>
          <a:p>
            <a:pPr marL="285750" indent="-285750">
              <a:buClr>
                <a:schemeClr val="accent6"/>
              </a:buClr>
              <a:buSzPct val="70000"/>
              <a:buFont typeface="Wingdings" charset="2"/>
              <a:buChar char="Ø"/>
            </a:pPr>
            <a:endParaRPr lang="en-US" sz="1000" dirty="0">
              <a:latin typeface="Arial"/>
              <a:cs typeface="Arial"/>
            </a:endParaRPr>
          </a:p>
        </p:txBody>
      </p:sp>
      <p:sp>
        <p:nvSpPr>
          <p:cNvPr id="3" name="TextBox 2">
            <a:extLst>
              <a:ext uri="{FF2B5EF4-FFF2-40B4-BE49-F238E27FC236}">
                <a16:creationId xmlns:a16="http://schemas.microsoft.com/office/drawing/2014/main" id="{E826D227-28B6-00C3-ABD8-62428DF07647}"/>
              </a:ext>
            </a:extLst>
          </p:cNvPr>
          <p:cNvSpPr txBox="1"/>
          <p:nvPr/>
        </p:nvSpPr>
        <p:spPr>
          <a:xfrm rot="10800000" flipV="1">
            <a:off x="5963918" y="3415485"/>
            <a:ext cx="2508277" cy="400110"/>
          </a:xfrm>
          <a:prstGeom prst="rect">
            <a:avLst/>
          </a:prstGeom>
          <a:noFill/>
        </p:spPr>
        <p:txBody>
          <a:bodyPr wrap="square" rtlCol="0">
            <a:spAutoFit/>
          </a:bodyPr>
          <a:lstStyle/>
          <a:p>
            <a:r>
              <a:rPr lang="en-US" sz="2000" dirty="0"/>
              <a:t>Cordova’s Spike</a:t>
            </a:r>
          </a:p>
        </p:txBody>
      </p:sp>
    </p:spTree>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Teeth</a:t>
            </a:r>
          </a:p>
        </p:txBody>
      </p:sp>
      <p:sp>
        <p:nvSpPr>
          <p:cNvPr id="28675" name="Rectangle 3"/>
          <p:cNvSpPr>
            <a:spLocks noGrp="1" noChangeArrowheads="1"/>
          </p:cNvSpPr>
          <p:nvPr>
            <p:ph idx="1"/>
          </p:nvPr>
        </p:nvSpPr>
        <p:spPr>
          <a:xfrm>
            <a:off x="503774" y="1517641"/>
            <a:ext cx="3385319" cy="2303904"/>
          </a:xfrm>
        </p:spPr>
        <p:txBody>
          <a:bodyPr/>
          <a:lstStyle/>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Full complement of teeth</a:t>
            </a: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Scissor bite</a:t>
            </a: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Teeth broken, missing or discolored </a:t>
            </a:r>
            <a:r>
              <a:rPr lang="en-US" sz="2000" i="1" u="sng" dirty="0">
                <a:latin typeface="Arial" panose="020B0604020202020204" pitchFamily="34" charset="0"/>
                <a:cs typeface="Arial" panose="020B0604020202020204" pitchFamily="34" charset="0"/>
              </a:rPr>
              <a:t>by accident </a:t>
            </a:r>
            <a:r>
              <a:rPr lang="en-US" sz="2000" dirty="0">
                <a:latin typeface="Arial" panose="020B0604020202020204" pitchFamily="34" charset="0"/>
                <a:cs typeface="Arial" panose="020B0604020202020204" pitchFamily="34" charset="0"/>
              </a:rPr>
              <a:t>are not penalized</a:t>
            </a:r>
          </a:p>
        </p:txBody>
      </p:sp>
      <p:sp>
        <p:nvSpPr>
          <p:cNvPr id="10" name="Slide Number Placeholder 9">
            <a:extLst>
              <a:ext uri="{FF2B5EF4-FFF2-40B4-BE49-F238E27FC236}">
                <a16:creationId xmlns:a16="http://schemas.microsoft.com/office/drawing/2014/main" id="{F8D59A29-C641-1F62-D0D7-AF315EF9FD31}"/>
              </a:ext>
            </a:extLst>
          </p:cNvPr>
          <p:cNvSpPr>
            <a:spLocks noGrp="1"/>
          </p:cNvSpPr>
          <p:nvPr>
            <p:ph type="sldNum" sz="quarter" idx="12"/>
          </p:nvPr>
        </p:nvSpPr>
        <p:spPr/>
        <p:txBody>
          <a:bodyPr/>
          <a:lstStyle/>
          <a:p>
            <a:pPr>
              <a:defRPr/>
            </a:pPr>
            <a:fld id="{7215B431-F355-454B-84F5-4B90A7DA6657}" type="slidenum">
              <a:rPr lang="en-US" smtClean="0"/>
              <a:pPr>
                <a:defRPr/>
              </a:pPr>
              <a:t>20</a:t>
            </a:fld>
            <a:endParaRPr lang="en-US" dirty="0"/>
          </a:p>
        </p:txBody>
      </p:sp>
      <p:pic>
        <p:nvPicPr>
          <p:cNvPr id="4" name="Picture 3" descr="4-Bite-Side-Correct-.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816591" y="3856182"/>
            <a:ext cx="2658591" cy="2487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805265" y="1586799"/>
            <a:ext cx="3574530" cy="523220"/>
          </a:xfrm>
          <a:prstGeom prst="rect">
            <a:avLst/>
          </a:prstGeom>
          <a:noFill/>
        </p:spPr>
        <p:txBody>
          <a:bodyPr wrap="square" rtlCol="0">
            <a:spAutoFit/>
          </a:bodyPr>
          <a:lstStyle/>
          <a:p>
            <a:r>
              <a:rPr lang="en-US" sz="2800" dirty="0">
                <a:solidFill>
                  <a:srgbClr val="FFFFFF"/>
                </a:solidFill>
                <a:latin typeface="Arial Narrow"/>
                <a:cs typeface="Arial" panose="020B0604020202020204" pitchFamily="34" charset="0"/>
              </a:rPr>
              <a:t>Teeth </a:t>
            </a:r>
            <a:r>
              <a:rPr lang="en-US" sz="2800" dirty="0">
                <a:solidFill>
                  <a:srgbClr val="FFFFFF"/>
                </a:solidFill>
                <a:latin typeface="Arial" panose="020B0604020202020204" pitchFamily="34" charset="0"/>
                <a:cs typeface="Arial" panose="020B0604020202020204" pitchFamily="34" charset="0"/>
              </a:rPr>
              <a:t>Disqualification</a:t>
            </a:r>
          </a:p>
        </p:txBody>
      </p:sp>
      <p:pic>
        <p:nvPicPr>
          <p:cNvPr id="6" name="Picture 5" descr="7-Bite-Side-Undershot-.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4973807" y="2222607"/>
            <a:ext cx="1793193" cy="1864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6-Bite-Side-Overshot-.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6692014" y="4477896"/>
            <a:ext cx="1793193" cy="1864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5934363" y="2990713"/>
            <a:ext cx="2920387" cy="461665"/>
          </a:xfrm>
          <a:prstGeom prst="rect">
            <a:avLst/>
          </a:prstGeom>
          <a:noFill/>
        </p:spPr>
        <p:txBody>
          <a:bodyPr wrap="square" rtlCol="0">
            <a:spAutoFit/>
          </a:bodyPr>
          <a:lstStyle/>
          <a:p>
            <a:pPr marL="1257300" lvl="2" indent="-342900">
              <a:spcAft>
                <a:spcPts val="1200"/>
              </a:spcAft>
              <a:buClr>
                <a:schemeClr val="accent6"/>
              </a:buClr>
              <a:buSzPct val="70000"/>
              <a:buFont typeface="Wingdings" charset="2"/>
              <a:buChar char="Ø"/>
            </a:pPr>
            <a:r>
              <a:rPr lang="en-US" dirty="0">
                <a:latin typeface="Arial" panose="020B0604020202020204" pitchFamily="34" charset="0"/>
                <a:cs typeface="Arial" panose="020B0604020202020204" pitchFamily="34" charset="0"/>
              </a:rPr>
              <a:t>Undershot</a:t>
            </a:r>
          </a:p>
        </p:txBody>
      </p:sp>
      <p:sp>
        <p:nvSpPr>
          <p:cNvPr id="5" name="TextBox 4"/>
          <p:cNvSpPr txBox="1"/>
          <p:nvPr/>
        </p:nvSpPr>
        <p:spPr>
          <a:xfrm>
            <a:off x="4805265" y="5212543"/>
            <a:ext cx="1835298" cy="461665"/>
          </a:xfrm>
          <a:prstGeom prst="rect">
            <a:avLst/>
          </a:prstGeom>
          <a:noFill/>
        </p:spPr>
        <p:txBody>
          <a:bodyPr wrap="square" rtlCol="0">
            <a:spAutoFit/>
          </a:bodyPr>
          <a:lstStyle/>
          <a:p>
            <a:pPr marL="342900" indent="-342900" eaLnBrk="1" hangingPunct="1">
              <a:spcAft>
                <a:spcPts val="1200"/>
              </a:spcAft>
              <a:buClr>
                <a:schemeClr val="accent6"/>
              </a:buClr>
              <a:buSzPct val="70000"/>
              <a:buFont typeface="Wingdings" charset="2"/>
              <a:buChar char="Ø"/>
            </a:pPr>
            <a:r>
              <a:rPr lang="en-US" dirty="0">
                <a:latin typeface="Arial" panose="020B0604020202020204" pitchFamily="34" charset="0"/>
                <a:cs typeface="Arial" panose="020B0604020202020204" pitchFamily="34" charset="0"/>
              </a:rPr>
              <a:t>Overshot</a:t>
            </a:r>
            <a:r>
              <a:rPr lang="en-US" dirty="0">
                <a:latin typeface="Arial Narrow" pitchFamily="34" charset="0"/>
              </a:rPr>
              <a:t> </a:t>
            </a:r>
          </a:p>
        </p:txBody>
      </p:sp>
      <p:sp>
        <p:nvSpPr>
          <p:cNvPr id="9" name="TextBox 8"/>
          <p:cNvSpPr txBox="1"/>
          <p:nvPr/>
        </p:nvSpPr>
        <p:spPr>
          <a:xfrm>
            <a:off x="531090" y="6453909"/>
            <a:ext cx="2363122" cy="246221"/>
          </a:xfrm>
          <a:prstGeom prst="rect">
            <a:avLst/>
          </a:prstGeom>
          <a:noFill/>
        </p:spPr>
        <p:txBody>
          <a:bodyPr wrap="none" rtlCol="0">
            <a:spAutoFit/>
          </a:bodyPr>
          <a:lstStyle/>
          <a:p>
            <a:r>
              <a:rPr lang="en-US" sz="1000" dirty="0"/>
              <a:t>Illustrations courtesy of Vicky </a:t>
            </a:r>
            <a:r>
              <a:rPr lang="en-US" sz="1000" dirty="0" err="1"/>
              <a:t>Mistretta</a:t>
            </a:r>
            <a:endParaRPr lang="en-US" sz="1000" dirty="0"/>
          </a:p>
        </p:txBody>
      </p:sp>
    </p:spTree>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Neck</a:t>
            </a:r>
          </a:p>
        </p:txBody>
      </p:sp>
      <p:sp>
        <p:nvSpPr>
          <p:cNvPr id="36867" name="Rectangle 3"/>
          <p:cNvSpPr>
            <a:spLocks noGrp="1" noChangeArrowheads="1"/>
          </p:cNvSpPr>
          <p:nvPr>
            <p:ph idx="1"/>
          </p:nvPr>
        </p:nvSpPr>
        <p:spPr>
          <a:xfrm>
            <a:off x="593326" y="1163828"/>
            <a:ext cx="4445205" cy="5024536"/>
          </a:xfrm>
        </p:spPr>
        <p:txBody>
          <a:bodyPr>
            <a:normAutofit fontScale="92500" lnSpcReduction="20000"/>
          </a:bodyPr>
          <a:lstStyle/>
          <a:p>
            <a:pPr eaLnBrk="1" hangingPunct="1">
              <a:lnSpc>
                <a:spcPct val="90000"/>
              </a:lnSpc>
              <a:spcAft>
                <a:spcPts val="1200"/>
              </a:spcAft>
              <a:buClr>
                <a:schemeClr val="accent6"/>
              </a:buClr>
              <a:buFont typeface="Wingdings" charset="2"/>
              <a:buChar char="Ø"/>
            </a:pPr>
            <a:endParaRPr lang="en-US" sz="2000" dirty="0">
              <a:latin typeface="Arial"/>
              <a:cs typeface="Arial"/>
            </a:endParaRPr>
          </a:p>
          <a:p>
            <a:pPr eaLnBrk="1" hangingPunct="1">
              <a:lnSpc>
                <a:spcPct val="90000"/>
              </a:lnSpc>
              <a:spcAft>
                <a:spcPts val="1200"/>
              </a:spcAft>
              <a:buClr>
                <a:schemeClr val="accent6"/>
              </a:buClr>
              <a:buFont typeface="Wingdings" charset="2"/>
              <a:buChar char="Ø"/>
            </a:pPr>
            <a:r>
              <a:rPr lang="en-US" sz="2200" dirty="0">
                <a:latin typeface="Arial"/>
                <a:cs typeface="Arial"/>
              </a:rPr>
              <a:t>Firm and clean.</a:t>
            </a:r>
          </a:p>
          <a:p>
            <a:pPr eaLnBrk="1" hangingPunct="1">
              <a:lnSpc>
                <a:spcPct val="90000"/>
              </a:lnSpc>
              <a:spcAft>
                <a:spcPts val="1200"/>
              </a:spcAft>
              <a:buClr>
                <a:schemeClr val="accent6"/>
              </a:buClr>
              <a:buFont typeface="Wingdings" charset="2"/>
              <a:buChar char="Ø"/>
            </a:pPr>
            <a:endParaRPr lang="en-US" sz="2200" dirty="0">
              <a:latin typeface="Arial"/>
              <a:cs typeface="Arial"/>
            </a:endParaRPr>
          </a:p>
          <a:p>
            <a:pPr eaLnBrk="1" hangingPunct="1">
              <a:lnSpc>
                <a:spcPct val="90000"/>
              </a:lnSpc>
              <a:spcAft>
                <a:spcPts val="1200"/>
              </a:spcAft>
              <a:buClr>
                <a:schemeClr val="accent6"/>
              </a:buClr>
              <a:buFont typeface="Wingdings" charset="2"/>
              <a:buChar char="Ø"/>
            </a:pPr>
            <a:r>
              <a:rPr lang="en-US" sz="2200" dirty="0">
                <a:latin typeface="Arial"/>
                <a:cs typeface="Arial"/>
              </a:rPr>
              <a:t>In proportion to the body</a:t>
            </a:r>
          </a:p>
          <a:p>
            <a:pPr eaLnBrk="1" hangingPunct="1">
              <a:lnSpc>
                <a:spcPct val="90000"/>
              </a:lnSpc>
              <a:spcAft>
                <a:spcPts val="1200"/>
              </a:spcAft>
              <a:buClr>
                <a:schemeClr val="accent6"/>
              </a:buClr>
              <a:buFont typeface="Wingdings" charset="2"/>
              <a:buChar char="Ø"/>
            </a:pPr>
            <a:endParaRPr lang="en-US" sz="2200" dirty="0">
              <a:latin typeface="Arial"/>
              <a:cs typeface="Arial"/>
            </a:endParaRPr>
          </a:p>
          <a:p>
            <a:pPr eaLnBrk="1" hangingPunct="1">
              <a:lnSpc>
                <a:spcPct val="90000"/>
              </a:lnSpc>
              <a:spcAft>
                <a:spcPts val="1200"/>
              </a:spcAft>
              <a:buClr>
                <a:schemeClr val="accent6"/>
              </a:buClr>
              <a:buFont typeface="Wingdings" charset="2"/>
              <a:buChar char="Ø"/>
            </a:pPr>
            <a:r>
              <a:rPr lang="en-US" sz="2200" dirty="0">
                <a:latin typeface="Arial"/>
                <a:cs typeface="Arial"/>
              </a:rPr>
              <a:t>Medium length</a:t>
            </a:r>
          </a:p>
          <a:p>
            <a:pPr eaLnBrk="1" hangingPunct="1">
              <a:lnSpc>
                <a:spcPct val="90000"/>
              </a:lnSpc>
              <a:spcAft>
                <a:spcPts val="1200"/>
              </a:spcAft>
              <a:buClr>
                <a:schemeClr val="accent6"/>
              </a:buClr>
              <a:buFont typeface="Wingdings" charset="2"/>
              <a:buChar char="Ø"/>
            </a:pPr>
            <a:endParaRPr lang="en-US" sz="2200" dirty="0">
              <a:latin typeface="Arial"/>
              <a:cs typeface="Arial"/>
            </a:endParaRPr>
          </a:p>
          <a:p>
            <a:pPr eaLnBrk="1" hangingPunct="1">
              <a:lnSpc>
                <a:spcPct val="90000"/>
              </a:lnSpc>
              <a:spcAft>
                <a:spcPts val="1200"/>
              </a:spcAft>
              <a:buClr>
                <a:schemeClr val="accent6"/>
              </a:buClr>
              <a:buFont typeface="Wingdings" charset="2"/>
              <a:buChar char="Ø"/>
            </a:pPr>
            <a:r>
              <a:rPr lang="en-US" sz="2200" dirty="0">
                <a:latin typeface="Arial"/>
                <a:cs typeface="Arial"/>
              </a:rPr>
              <a:t>Slightly arched at crest</a:t>
            </a:r>
          </a:p>
          <a:p>
            <a:pPr eaLnBrk="1" hangingPunct="1">
              <a:lnSpc>
                <a:spcPct val="90000"/>
              </a:lnSpc>
              <a:spcAft>
                <a:spcPts val="1200"/>
              </a:spcAft>
              <a:buClr>
                <a:schemeClr val="accent6"/>
              </a:buClr>
              <a:buFont typeface="Wingdings" charset="2"/>
              <a:buChar char="Ø"/>
            </a:pPr>
            <a:endParaRPr lang="en-US" sz="2200" dirty="0">
              <a:latin typeface="Arial"/>
              <a:cs typeface="Arial"/>
            </a:endParaRPr>
          </a:p>
          <a:p>
            <a:pPr eaLnBrk="1" hangingPunct="1">
              <a:lnSpc>
                <a:spcPct val="90000"/>
              </a:lnSpc>
              <a:spcAft>
                <a:spcPts val="1200"/>
              </a:spcAft>
              <a:buClr>
                <a:schemeClr val="accent6"/>
              </a:buClr>
              <a:buFont typeface="Wingdings" charset="2"/>
              <a:buChar char="Ø"/>
            </a:pPr>
            <a:r>
              <a:rPr lang="en-US" sz="2200" dirty="0">
                <a:latin typeface="Arial"/>
                <a:cs typeface="Arial"/>
              </a:rPr>
              <a:t>Fitting well into the shoulders</a:t>
            </a:r>
          </a:p>
        </p:txBody>
      </p:sp>
      <p:sp>
        <p:nvSpPr>
          <p:cNvPr id="4" name="Slide Number Placeholder 3">
            <a:extLst>
              <a:ext uri="{FF2B5EF4-FFF2-40B4-BE49-F238E27FC236}">
                <a16:creationId xmlns:a16="http://schemas.microsoft.com/office/drawing/2014/main" id="{1D8DCAF5-E45F-B804-2427-BAA4EA839A35}"/>
              </a:ext>
            </a:extLst>
          </p:cNvPr>
          <p:cNvSpPr>
            <a:spLocks noGrp="1"/>
          </p:cNvSpPr>
          <p:nvPr>
            <p:ph type="sldNum" sz="quarter" idx="12"/>
          </p:nvPr>
        </p:nvSpPr>
        <p:spPr/>
        <p:txBody>
          <a:bodyPr/>
          <a:lstStyle/>
          <a:p>
            <a:pPr>
              <a:defRPr/>
            </a:pPr>
            <a:fld id="{7215B431-F355-454B-84F5-4B90A7DA6657}" type="slidenum">
              <a:rPr lang="en-US" smtClean="0"/>
              <a:pPr>
                <a:defRPr/>
              </a:pPr>
              <a:t>21</a:t>
            </a:fld>
            <a:endParaRPr lang="en-US" dirty="0"/>
          </a:p>
        </p:txBody>
      </p:sp>
      <p:pic>
        <p:nvPicPr>
          <p:cNvPr id="3" name="Picture 2" descr="A collage of dogs&#10;&#10;Description automatically generated">
            <a:extLst>
              <a:ext uri="{FF2B5EF4-FFF2-40B4-BE49-F238E27FC236}">
                <a16:creationId xmlns:a16="http://schemas.microsoft.com/office/drawing/2014/main" id="{1F678EDF-E091-3A46-A212-CD561CE29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045" y="1579464"/>
            <a:ext cx="2871163" cy="5024536"/>
          </a:xfrm>
          <a:prstGeom prst="rect">
            <a:avLst/>
          </a:prstGeom>
        </p:spPr>
      </p:pic>
    </p:spTree>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84710" y="295736"/>
            <a:ext cx="7055380" cy="665317"/>
          </a:xfrm>
        </p:spPr>
        <p:txBody>
          <a:bodyPr>
            <a:noAutofit/>
          </a:bodyPr>
          <a:lstStyle/>
          <a:p>
            <a:pPr marL="54864" indent="0" eaLnBrk="1" fontAlgn="auto" hangingPunct="1">
              <a:spcAft>
                <a:spcPts val="0"/>
              </a:spcAft>
              <a:defRPr/>
            </a:pPr>
            <a:r>
              <a:rPr lang="en-US" dirty="0">
                <a:solidFill>
                  <a:schemeClr val="tx2">
                    <a:tint val="100000"/>
                    <a:shade val="90000"/>
                    <a:satMod val="250000"/>
                    <a:alpha val="100000"/>
                  </a:schemeClr>
                </a:solidFill>
              </a:rPr>
              <a:t>Topline and Croup</a:t>
            </a:r>
          </a:p>
        </p:txBody>
      </p:sp>
      <p:sp>
        <p:nvSpPr>
          <p:cNvPr id="37891" name="Rectangle 3"/>
          <p:cNvSpPr>
            <a:spLocks noGrp="1" noChangeArrowheads="1"/>
          </p:cNvSpPr>
          <p:nvPr>
            <p:ph idx="1"/>
          </p:nvPr>
        </p:nvSpPr>
        <p:spPr>
          <a:xfrm>
            <a:off x="858907" y="1853248"/>
            <a:ext cx="3505200" cy="2564238"/>
          </a:xfrm>
        </p:spPr>
        <p:txBody>
          <a:bodyPr>
            <a:normAutofit lnSpcReduction="10000"/>
          </a:bodyPr>
          <a:lstStyle/>
          <a:p>
            <a:pPr eaLnBrk="1" hangingPunct="1">
              <a:spcAft>
                <a:spcPts val="1200"/>
              </a:spcAft>
              <a:buClr>
                <a:schemeClr val="accent6"/>
              </a:buClr>
              <a:buFont typeface="Wingdings" charset="2"/>
              <a:buChar char="Ø"/>
            </a:pPr>
            <a:r>
              <a:rPr lang="en-US" sz="2000" dirty="0">
                <a:latin typeface="Arial"/>
                <a:cs typeface="Arial"/>
              </a:rPr>
              <a:t>Firm and level </a:t>
            </a:r>
          </a:p>
          <a:p>
            <a:pPr eaLnBrk="1" hangingPunct="1">
              <a:spcAft>
                <a:spcPts val="1200"/>
              </a:spcAft>
              <a:buClr>
                <a:schemeClr val="accent6"/>
              </a:buClr>
              <a:buFont typeface="Wingdings" charset="2"/>
              <a:buChar char="Ø"/>
            </a:pPr>
            <a:r>
              <a:rPr lang="en-US" sz="2000" dirty="0">
                <a:latin typeface="Arial"/>
                <a:cs typeface="Arial"/>
              </a:rPr>
              <a:t>Loin strong and broad</a:t>
            </a:r>
          </a:p>
          <a:p>
            <a:pPr eaLnBrk="1" hangingPunct="1">
              <a:spcAft>
                <a:spcPts val="1200"/>
              </a:spcAft>
              <a:buClr>
                <a:schemeClr val="accent6"/>
              </a:buClr>
              <a:buFont typeface="Wingdings" charset="2"/>
              <a:buChar char="Ø"/>
            </a:pPr>
            <a:r>
              <a:rPr lang="en-US" sz="2000" dirty="0">
                <a:latin typeface="Arial"/>
                <a:cs typeface="Arial"/>
              </a:rPr>
              <a:t>Body is firm and well conditioned</a:t>
            </a:r>
          </a:p>
          <a:p>
            <a:pPr eaLnBrk="1" hangingPunct="1">
              <a:spcAft>
                <a:spcPts val="1200"/>
              </a:spcAft>
              <a:buClr>
                <a:schemeClr val="accent6"/>
              </a:buClr>
              <a:buFont typeface="Wingdings" charset="2"/>
              <a:buChar char="Ø"/>
            </a:pPr>
            <a:r>
              <a:rPr lang="en-US" sz="2000" dirty="0">
                <a:latin typeface="Arial"/>
                <a:cs typeface="Arial"/>
              </a:rPr>
              <a:t>Croup moderately sloped</a:t>
            </a:r>
          </a:p>
          <a:p>
            <a:pPr eaLnBrk="1" hangingPunct="1">
              <a:spcAft>
                <a:spcPts val="1200"/>
              </a:spcAft>
              <a:buClr>
                <a:schemeClr val="accent6"/>
              </a:buClr>
              <a:buFont typeface="Wingdings" charset="2"/>
              <a:buChar char="Ø"/>
            </a:pPr>
            <a:endParaRPr lang="en-US" sz="2400" dirty="0">
              <a:latin typeface="Arial"/>
              <a:cs typeface="Arial"/>
            </a:endParaRPr>
          </a:p>
          <a:p>
            <a:pPr eaLnBrk="1" hangingPunct="1">
              <a:spcAft>
                <a:spcPts val="1200"/>
              </a:spcAft>
              <a:buClr>
                <a:schemeClr val="accent6"/>
              </a:buClr>
              <a:buFont typeface="Wingdings" charset="2"/>
              <a:buChar char="Ø"/>
            </a:pPr>
            <a:endParaRPr lang="en-US" sz="2400" dirty="0">
              <a:latin typeface="Arial"/>
              <a:cs typeface="Arial"/>
            </a:endParaRPr>
          </a:p>
        </p:txBody>
      </p:sp>
      <p:sp>
        <p:nvSpPr>
          <p:cNvPr id="4" name="Slide Number Placeholder 3">
            <a:extLst>
              <a:ext uri="{FF2B5EF4-FFF2-40B4-BE49-F238E27FC236}">
                <a16:creationId xmlns:a16="http://schemas.microsoft.com/office/drawing/2014/main" id="{9D81F7AC-9E5B-7C08-2111-E7BE9AA0F17D}"/>
              </a:ext>
            </a:extLst>
          </p:cNvPr>
          <p:cNvSpPr>
            <a:spLocks noGrp="1"/>
          </p:cNvSpPr>
          <p:nvPr>
            <p:ph type="sldNum" sz="quarter" idx="12"/>
          </p:nvPr>
        </p:nvSpPr>
        <p:spPr/>
        <p:txBody>
          <a:bodyPr/>
          <a:lstStyle/>
          <a:p>
            <a:pPr>
              <a:defRPr/>
            </a:pPr>
            <a:fld id="{7215B431-F355-454B-84F5-4B90A7DA6657}" type="slidenum">
              <a:rPr lang="en-US" smtClean="0"/>
              <a:pPr>
                <a:defRPr/>
              </a:pPr>
              <a:t>22</a:t>
            </a:fld>
            <a:endParaRPr lang="en-US" dirty="0"/>
          </a:p>
        </p:txBody>
      </p:sp>
      <p:sp>
        <p:nvSpPr>
          <p:cNvPr id="2" name="TextBox 1"/>
          <p:cNvSpPr txBox="1"/>
          <p:nvPr/>
        </p:nvSpPr>
        <p:spPr>
          <a:xfrm>
            <a:off x="186611" y="4304337"/>
            <a:ext cx="8574833" cy="1938992"/>
          </a:xfrm>
          <a:prstGeom prst="rect">
            <a:avLst/>
          </a:prstGeom>
          <a:noFill/>
        </p:spPr>
        <p:txBody>
          <a:bodyPr wrap="square" rtlCol="0">
            <a:spAutoFit/>
          </a:bodyPr>
          <a:lstStyle/>
          <a:p>
            <a:pPr marL="342900" indent="-34290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The strength of the back is important. </a:t>
            </a:r>
          </a:p>
          <a:p>
            <a:pPr marL="342900" indent="-342900">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342900" indent="-34290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The croup slope will be more apparent in dogs that are out of coat or carry less coat.  If in doubt about a dog’s topline use your hands to feel what is under the coat.</a:t>
            </a:r>
          </a:p>
          <a:p>
            <a:pPr marL="342900" indent="-342900">
              <a:buClr>
                <a:schemeClr val="accent6"/>
              </a:buClr>
              <a:buSzPct val="70000"/>
              <a:buFont typeface="Wingdings" charset="2"/>
              <a:buChar char="Ø"/>
            </a:pPr>
            <a:endParaRPr lang="en-US" sz="2000" dirty="0">
              <a:latin typeface="Arial Narrow" pitchFamily="34" charset="0"/>
            </a:endParaRPr>
          </a:p>
        </p:txBody>
      </p:sp>
      <p:pic>
        <p:nvPicPr>
          <p:cNvPr id="6" name="Picture 5" descr="A dog standing on a sidewalk&#10;&#10;Description automatically generated">
            <a:extLst>
              <a:ext uri="{FF2B5EF4-FFF2-40B4-BE49-F238E27FC236}">
                <a16:creationId xmlns:a16="http://schemas.microsoft.com/office/drawing/2014/main" id="{77A42221-25D4-916F-8E28-EAEB9F2C8F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6236" y="1740099"/>
            <a:ext cx="3581940" cy="3074498"/>
          </a:xfrm>
          <a:prstGeom prst="rect">
            <a:avLst/>
          </a:prstGeom>
        </p:spPr>
      </p:pic>
    </p:spTree>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tint val="100000"/>
                    <a:shade val="90000"/>
                    <a:satMod val="250000"/>
                    <a:alpha val="100000"/>
                  </a:schemeClr>
                </a:solidFill>
              </a:rPr>
              <a:t>Loin</a:t>
            </a:r>
            <a:endParaRPr lang="en-US" dirty="0"/>
          </a:p>
        </p:txBody>
      </p:sp>
      <p:sp>
        <p:nvSpPr>
          <p:cNvPr id="3" name="Content Placeholder 2"/>
          <p:cNvSpPr>
            <a:spLocks noGrp="1"/>
          </p:cNvSpPr>
          <p:nvPr>
            <p:ph idx="1"/>
          </p:nvPr>
        </p:nvSpPr>
        <p:spPr>
          <a:xfrm>
            <a:off x="632883" y="3232430"/>
            <a:ext cx="4301133" cy="1400530"/>
          </a:xfrm>
        </p:spPr>
        <p:txBody>
          <a:bodyPr>
            <a:normAutofit/>
          </a:bodyPr>
          <a:lstStyle/>
          <a:p>
            <a:pPr>
              <a:buClr>
                <a:schemeClr val="accent6"/>
              </a:buClr>
              <a:buFont typeface="Wingdings" charset="2"/>
              <a:buChar char="Ø"/>
            </a:pPr>
            <a:r>
              <a:rPr lang="en-US" sz="2000" dirty="0">
                <a:latin typeface="Arial" panose="020B0604020202020204" pitchFamily="34" charset="0"/>
                <a:cs typeface="Arial" panose="020B0604020202020204" pitchFamily="34" charset="0"/>
              </a:rPr>
              <a:t>The loin is strong and broad when viewed from the top</a:t>
            </a:r>
          </a:p>
          <a:p>
            <a:pPr>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a:buFont typeface="Wingdings" charset="2"/>
              <a:buChar char="§"/>
            </a:pPr>
            <a:endParaRPr lang="en-US" sz="2400" dirty="0">
              <a:latin typeface="Arial"/>
              <a:cs typeface="Arial"/>
            </a:endParaRPr>
          </a:p>
        </p:txBody>
      </p:sp>
      <p:sp>
        <p:nvSpPr>
          <p:cNvPr id="7" name="Slide Number Placeholder 6">
            <a:extLst>
              <a:ext uri="{FF2B5EF4-FFF2-40B4-BE49-F238E27FC236}">
                <a16:creationId xmlns:a16="http://schemas.microsoft.com/office/drawing/2014/main" id="{F33F4CCC-DF7A-8238-C3B7-DE5F4E83B317}"/>
              </a:ext>
            </a:extLst>
          </p:cNvPr>
          <p:cNvSpPr>
            <a:spLocks noGrp="1"/>
          </p:cNvSpPr>
          <p:nvPr>
            <p:ph type="sldNum" sz="quarter" idx="12"/>
          </p:nvPr>
        </p:nvSpPr>
        <p:spPr/>
        <p:txBody>
          <a:bodyPr/>
          <a:lstStyle/>
          <a:p>
            <a:pPr>
              <a:defRPr/>
            </a:pPr>
            <a:fld id="{7215B431-F355-454B-84F5-4B90A7DA6657}" type="slidenum">
              <a:rPr lang="en-US" smtClean="0"/>
              <a:pPr>
                <a:defRPr/>
              </a:pPr>
              <a:t>23</a:t>
            </a:fld>
            <a:endParaRPr lang="en-US" dirty="0"/>
          </a:p>
        </p:txBody>
      </p:sp>
      <p:sp>
        <p:nvSpPr>
          <p:cNvPr id="4" name="TextBox 3"/>
          <p:cNvSpPr txBox="1"/>
          <p:nvPr/>
        </p:nvSpPr>
        <p:spPr>
          <a:xfrm>
            <a:off x="415637" y="6442364"/>
            <a:ext cx="2363122" cy="246221"/>
          </a:xfrm>
          <a:prstGeom prst="rect">
            <a:avLst/>
          </a:prstGeom>
          <a:noFill/>
        </p:spPr>
        <p:txBody>
          <a:bodyPr wrap="none" rtlCol="0">
            <a:spAutoFit/>
          </a:bodyPr>
          <a:lstStyle/>
          <a:p>
            <a:r>
              <a:rPr lang="en-US" sz="1000" dirty="0"/>
              <a:t>Illustrations courtesy of Vicky </a:t>
            </a:r>
            <a:r>
              <a:rPr lang="en-US" sz="1000" dirty="0" err="1"/>
              <a:t>Mistretta</a:t>
            </a:r>
            <a:endParaRPr lang="en-US" sz="1000" dirty="0"/>
          </a:p>
        </p:txBody>
      </p:sp>
      <p:pic>
        <p:nvPicPr>
          <p:cNvPr id="6" name="Picture 5" descr="SK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5653670" y="897562"/>
            <a:ext cx="1756136" cy="3195443"/>
          </a:xfrm>
          <a:prstGeom prst="rect">
            <a:avLst/>
          </a:prstGeom>
        </p:spPr>
      </p:pic>
      <p:pic>
        <p:nvPicPr>
          <p:cNvPr id="5" name="Picture 4" descr="C:\Users\Owner\Desktop\mas power point\RiggsFreeStack 2009-05 HutchFX copy.jpg">
            <a:extLst>
              <a:ext uri="{FF2B5EF4-FFF2-40B4-BE49-F238E27FC236}">
                <a16:creationId xmlns:a16="http://schemas.microsoft.com/office/drawing/2014/main" id="{668EA830-1B50-05F1-A7B5-DC909DBE6D2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34016" y="3429000"/>
            <a:ext cx="3226491" cy="25794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46863488"/>
      </p:ext>
    </p:extLst>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Chest, Ribs and Underline </a:t>
            </a:r>
          </a:p>
        </p:txBody>
      </p:sp>
      <p:sp>
        <p:nvSpPr>
          <p:cNvPr id="38915" name="Rectangle 3"/>
          <p:cNvSpPr>
            <a:spLocks noGrp="1" noChangeArrowheads="1"/>
          </p:cNvSpPr>
          <p:nvPr>
            <p:ph idx="1"/>
          </p:nvPr>
        </p:nvSpPr>
        <p:spPr>
          <a:xfrm>
            <a:off x="382556" y="1558212"/>
            <a:ext cx="3696490" cy="4847070"/>
          </a:xfrm>
        </p:spPr>
        <p:txBody>
          <a:bodyPr>
            <a:normAutofit fontScale="62500" lnSpcReduction="20000"/>
          </a:bodyPr>
          <a:lstStyle/>
          <a:p>
            <a:pPr eaLnBrk="1" hangingPunct="1">
              <a:spcAft>
                <a:spcPts val="600"/>
              </a:spcAft>
              <a:buClr>
                <a:schemeClr val="accent6"/>
              </a:buClr>
              <a:buFont typeface="Wingdings" charset="2"/>
              <a:buChar char="Ø"/>
            </a:pPr>
            <a:endParaRPr lang="en-US" sz="2000" dirty="0">
              <a:latin typeface="Arial"/>
              <a:cs typeface="Arial"/>
            </a:endParaRPr>
          </a:p>
          <a:p>
            <a:pPr eaLnBrk="1" hangingPunct="1">
              <a:spcAft>
                <a:spcPts val="600"/>
              </a:spcAft>
              <a:buClr>
                <a:schemeClr val="accent6"/>
              </a:buClr>
              <a:buFont typeface="Wingdings" charset="2"/>
              <a:buChar char="Ø"/>
            </a:pPr>
            <a:r>
              <a:rPr lang="en-US" sz="2900" dirty="0">
                <a:latin typeface="Arial"/>
                <a:cs typeface="Arial"/>
              </a:rPr>
              <a:t>Full and deep</a:t>
            </a:r>
          </a:p>
          <a:p>
            <a:pPr eaLnBrk="1" hangingPunct="1">
              <a:spcAft>
                <a:spcPts val="600"/>
              </a:spcAft>
              <a:buClr>
                <a:schemeClr val="accent6"/>
              </a:buClr>
              <a:buFont typeface="Wingdings" charset="2"/>
              <a:buChar char="Ø"/>
            </a:pPr>
            <a:endParaRPr lang="en-US" sz="2900" dirty="0">
              <a:latin typeface="Arial"/>
              <a:cs typeface="Arial"/>
            </a:endParaRPr>
          </a:p>
          <a:p>
            <a:pPr eaLnBrk="1" hangingPunct="1">
              <a:spcAft>
                <a:spcPts val="600"/>
              </a:spcAft>
              <a:buClr>
                <a:schemeClr val="accent6"/>
              </a:buClr>
              <a:buFont typeface="Wingdings" charset="2"/>
              <a:buChar char="Ø"/>
            </a:pPr>
            <a:r>
              <a:rPr lang="en-US" sz="2900" dirty="0">
                <a:latin typeface="Arial"/>
                <a:cs typeface="Arial"/>
              </a:rPr>
              <a:t>Lowest point reaches the elbow</a:t>
            </a:r>
          </a:p>
          <a:p>
            <a:pPr eaLnBrk="1" hangingPunct="1">
              <a:spcAft>
                <a:spcPts val="600"/>
              </a:spcAft>
              <a:buClr>
                <a:schemeClr val="accent6"/>
              </a:buClr>
              <a:buFont typeface="Wingdings" charset="2"/>
              <a:buChar char="Ø"/>
            </a:pPr>
            <a:endParaRPr lang="en-US" sz="2900" dirty="0">
              <a:latin typeface="Arial"/>
              <a:cs typeface="Arial"/>
            </a:endParaRPr>
          </a:p>
          <a:p>
            <a:pPr eaLnBrk="1" hangingPunct="1">
              <a:spcAft>
                <a:spcPts val="600"/>
              </a:spcAft>
              <a:buClr>
                <a:schemeClr val="accent6"/>
              </a:buClr>
              <a:buFont typeface="Wingdings" charset="2"/>
              <a:buChar char="Ø"/>
            </a:pPr>
            <a:r>
              <a:rPr lang="en-US" sz="2900" dirty="0">
                <a:latin typeface="Arial"/>
                <a:cs typeface="Arial"/>
              </a:rPr>
              <a:t>Well sprung ribs </a:t>
            </a:r>
          </a:p>
          <a:p>
            <a:pPr eaLnBrk="1" hangingPunct="1">
              <a:spcAft>
                <a:spcPts val="600"/>
              </a:spcAft>
              <a:buClr>
                <a:schemeClr val="accent6"/>
              </a:buClr>
              <a:buFont typeface="Wingdings" charset="2"/>
              <a:buChar char="Ø"/>
            </a:pPr>
            <a:endParaRPr lang="en-US" sz="2900" dirty="0">
              <a:latin typeface="Arial"/>
              <a:cs typeface="Arial"/>
            </a:endParaRPr>
          </a:p>
          <a:p>
            <a:pPr>
              <a:buClr>
                <a:schemeClr val="accent6"/>
              </a:buClr>
              <a:buFont typeface="Wingdings" charset="2"/>
              <a:buChar char="Ø"/>
            </a:pPr>
            <a:r>
              <a:rPr lang="en-US" sz="2900" dirty="0">
                <a:latin typeface="Arial"/>
                <a:cs typeface="Arial"/>
              </a:rPr>
              <a:t>They are neither barrel  chested nor slab sided</a:t>
            </a:r>
          </a:p>
          <a:p>
            <a:pPr>
              <a:buClr>
                <a:schemeClr val="accent6"/>
              </a:buClr>
              <a:buFont typeface="Wingdings" charset="2"/>
              <a:buChar char="Ø"/>
            </a:pPr>
            <a:endParaRPr lang="en-US" sz="2900" dirty="0">
              <a:latin typeface="Arial"/>
              <a:cs typeface="Arial"/>
            </a:endParaRPr>
          </a:p>
          <a:p>
            <a:pPr>
              <a:buClr>
                <a:schemeClr val="accent6"/>
              </a:buClr>
              <a:buFont typeface="Wingdings" charset="2"/>
              <a:buChar char="Ø"/>
            </a:pPr>
            <a:r>
              <a:rPr lang="en-US" sz="2900" dirty="0">
                <a:latin typeface="Arial"/>
                <a:cs typeface="Arial"/>
              </a:rPr>
              <a:t>The underline shows a moderate tuck-up</a:t>
            </a:r>
          </a:p>
          <a:p>
            <a:pPr>
              <a:buClr>
                <a:schemeClr val="accent6"/>
              </a:buClr>
              <a:buFont typeface="Wingdings" charset="2"/>
              <a:buChar char="Ø"/>
            </a:pPr>
            <a:endParaRPr lang="en-US" sz="2400" dirty="0">
              <a:latin typeface="Arial"/>
              <a:cs typeface="Arial"/>
            </a:endParaRPr>
          </a:p>
          <a:p>
            <a:pPr eaLnBrk="1" hangingPunct="1">
              <a:lnSpc>
                <a:spcPct val="90000"/>
              </a:lnSpc>
              <a:spcAft>
                <a:spcPts val="600"/>
              </a:spcAft>
              <a:buFont typeface="Wingdings" pitchFamily="2" charset="2"/>
              <a:buChar char="§"/>
            </a:pPr>
            <a:endParaRPr lang="en-US" sz="2200" dirty="0">
              <a:latin typeface="Arial"/>
              <a:cs typeface="Arial"/>
            </a:endParaRPr>
          </a:p>
        </p:txBody>
      </p:sp>
      <p:sp>
        <p:nvSpPr>
          <p:cNvPr id="3" name="Slide Number Placeholder 2">
            <a:extLst>
              <a:ext uri="{FF2B5EF4-FFF2-40B4-BE49-F238E27FC236}">
                <a16:creationId xmlns:a16="http://schemas.microsoft.com/office/drawing/2014/main" id="{D2BCD82A-59C7-377D-C6BD-D8226031F931}"/>
              </a:ext>
            </a:extLst>
          </p:cNvPr>
          <p:cNvSpPr>
            <a:spLocks noGrp="1"/>
          </p:cNvSpPr>
          <p:nvPr>
            <p:ph type="sldNum" sz="quarter" idx="12"/>
          </p:nvPr>
        </p:nvSpPr>
        <p:spPr/>
        <p:txBody>
          <a:bodyPr/>
          <a:lstStyle/>
          <a:p>
            <a:pPr>
              <a:defRPr/>
            </a:pPr>
            <a:fld id="{7215B431-F355-454B-84F5-4B90A7DA6657}" type="slidenum">
              <a:rPr lang="en-US" smtClean="0"/>
              <a:pPr>
                <a:defRPr/>
              </a:pPr>
              <a:t>24</a:t>
            </a:fld>
            <a:endParaRPr lang="en-US" dirty="0"/>
          </a:p>
        </p:txBody>
      </p:sp>
      <p:pic>
        <p:nvPicPr>
          <p:cNvPr id="4" name="Picture 3" descr="A dog standing on a ledge&#10;&#10;Description automatically generated">
            <a:extLst>
              <a:ext uri="{FF2B5EF4-FFF2-40B4-BE49-F238E27FC236}">
                <a16:creationId xmlns:a16="http://schemas.microsoft.com/office/drawing/2014/main" id="{6E1C5CAA-C2C6-14EF-F42D-DD640A9D6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279" y="2035613"/>
            <a:ext cx="4609240" cy="3776613"/>
          </a:xfrm>
          <a:prstGeom prst="rect">
            <a:avLst/>
          </a:prstGeom>
        </p:spPr>
      </p:pic>
    </p:spTree>
    <p:extLst>
      <p:ext uri="{BB962C8B-B14F-4D97-AF65-F5344CB8AC3E}">
        <p14:creationId xmlns:p14="http://schemas.microsoft.com/office/powerpoint/2010/main" val="2694009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Tail</a:t>
            </a:r>
          </a:p>
        </p:txBody>
      </p:sp>
      <p:sp>
        <p:nvSpPr>
          <p:cNvPr id="7" name="Slide Number Placeholder 6">
            <a:extLst>
              <a:ext uri="{FF2B5EF4-FFF2-40B4-BE49-F238E27FC236}">
                <a16:creationId xmlns:a16="http://schemas.microsoft.com/office/drawing/2014/main" id="{2CE7790F-5754-A574-2AEE-E286D52FE61B}"/>
              </a:ext>
            </a:extLst>
          </p:cNvPr>
          <p:cNvSpPr>
            <a:spLocks noGrp="1"/>
          </p:cNvSpPr>
          <p:nvPr>
            <p:ph type="sldNum" sz="quarter" idx="12"/>
          </p:nvPr>
        </p:nvSpPr>
        <p:spPr/>
        <p:txBody>
          <a:bodyPr/>
          <a:lstStyle/>
          <a:p>
            <a:pPr>
              <a:defRPr/>
            </a:pPr>
            <a:fld id="{7215B431-F355-454B-84F5-4B90A7DA6657}" type="slidenum">
              <a:rPr lang="en-US" smtClean="0"/>
              <a:pPr>
                <a:defRPr/>
              </a:pPr>
              <a:t>25</a:t>
            </a:fld>
            <a:endParaRPr lang="en-US" dirty="0"/>
          </a:p>
        </p:txBody>
      </p:sp>
      <p:sp>
        <p:nvSpPr>
          <p:cNvPr id="2" name="TextBox 1"/>
          <p:cNvSpPr txBox="1"/>
          <p:nvPr/>
        </p:nvSpPr>
        <p:spPr>
          <a:xfrm>
            <a:off x="121920" y="1532337"/>
            <a:ext cx="3335203" cy="4247317"/>
          </a:xfrm>
          <a:prstGeom prst="rect">
            <a:avLst/>
          </a:prstGeom>
          <a:noFill/>
        </p:spPr>
        <p:txBody>
          <a:bodyPr wrap="square" rtlCol="0">
            <a:spAutoFit/>
          </a:bodyPr>
          <a:lstStyle/>
          <a:p>
            <a:pPr marL="342900" indent="-342900">
              <a:spcAft>
                <a:spcPts val="1200"/>
              </a:spcAft>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The docked or natural bobtail is preferred.</a:t>
            </a:r>
          </a:p>
          <a:p>
            <a:pPr marL="342900" indent="-342900">
              <a:spcAft>
                <a:spcPts val="1200"/>
              </a:spcAft>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342900" indent="-342900">
              <a:spcAft>
                <a:spcPts val="1200"/>
              </a:spcAft>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A docked tail is straight, not to exceed three (3) inches.</a:t>
            </a:r>
          </a:p>
          <a:p>
            <a:pPr marL="342900" indent="-342900">
              <a:spcAft>
                <a:spcPts val="1200"/>
              </a:spcAft>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342900" indent="-342900">
              <a:spcAft>
                <a:spcPts val="1200"/>
              </a:spcAft>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The undocked tail when at rest may hang in a slight curve.</a:t>
            </a:r>
          </a:p>
          <a:p>
            <a:pPr marL="342900" indent="-342900">
              <a:spcAft>
                <a:spcPts val="1200"/>
              </a:spcAft>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F154654-846F-80FB-2065-146722BBCF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30180" y="1853248"/>
            <a:ext cx="5468016" cy="3645343"/>
          </a:xfrm>
          <a:prstGeom prst="rect">
            <a:avLst/>
          </a:prstGeom>
        </p:spPr>
      </p:pic>
      <p:sp>
        <p:nvSpPr>
          <p:cNvPr id="3" name="TextBox 2">
            <a:extLst>
              <a:ext uri="{FF2B5EF4-FFF2-40B4-BE49-F238E27FC236}">
                <a16:creationId xmlns:a16="http://schemas.microsoft.com/office/drawing/2014/main" id="{A91447E4-636C-9CA3-E734-C098D71CAA7C}"/>
              </a:ext>
            </a:extLst>
          </p:cNvPr>
          <p:cNvSpPr txBox="1"/>
          <p:nvPr/>
        </p:nvSpPr>
        <p:spPr>
          <a:xfrm>
            <a:off x="246185" y="5728174"/>
            <a:ext cx="8741106" cy="98488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When excited or in motion the tail may be carried raised with the curve accentuated.</a:t>
            </a:r>
            <a:endParaRPr lang="en-US" sz="2000" dirty="0">
              <a:latin typeface="Arial Narrow"/>
              <a:cs typeface="Arial Narrow"/>
            </a:endParaRPr>
          </a:p>
          <a:p>
            <a:endParaRPr lang="en-US" dirty="0"/>
          </a:p>
        </p:txBody>
      </p:sp>
    </p:spTree>
    <p:extLst>
      <p:ext uri="{BB962C8B-B14F-4D97-AF65-F5344CB8AC3E}">
        <p14:creationId xmlns:p14="http://schemas.microsoft.com/office/powerpoint/2010/main" val="850353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68D88-B515-4A9C-A9F9-7ED134445E3D}"/>
            </a:ext>
          </a:extLst>
        </p:cNvPr>
        <p:cNvGrpSpPr/>
        <p:nvPr/>
      </p:nvGrpSpPr>
      <p:grpSpPr>
        <a:xfrm>
          <a:off x="0" y="0"/>
          <a:ext cx="0" cy="0"/>
          <a:chOff x="0" y="0"/>
          <a:chExt cx="0" cy="0"/>
        </a:xfrm>
      </p:grpSpPr>
      <p:sp>
        <p:nvSpPr>
          <p:cNvPr id="59394" name="Rectangle 2">
            <a:extLst>
              <a:ext uri="{FF2B5EF4-FFF2-40B4-BE49-F238E27FC236}">
                <a16:creationId xmlns:a16="http://schemas.microsoft.com/office/drawing/2014/main" id="{8CD2B071-43E2-9249-5469-F87F16DF744C}"/>
              </a:ext>
            </a:extLst>
          </p:cNvPr>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Forequarters</a:t>
            </a:r>
          </a:p>
        </p:txBody>
      </p:sp>
      <p:sp>
        <p:nvSpPr>
          <p:cNvPr id="7" name="Slide Number Placeholder 6">
            <a:extLst>
              <a:ext uri="{FF2B5EF4-FFF2-40B4-BE49-F238E27FC236}">
                <a16:creationId xmlns:a16="http://schemas.microsoft.com/office/drawing/2014/main" id="{C28374DD-A6CE-C967-76A5-C3BF17F75CC6}"/>
              </a:ext>
            </a:extLst>
          </p:cNvPr>
          <p:cNvSpPr>
            <a:spLocks noGrp="1"/>
          </p:cNvSpPr>
          <p:nvPr>
            <p:ph type="sldNum" sz="quarter" idx="12"/>
          </p:nvPr>
        </p:nvSpPr>
        <p:spPr/>
        <p:txBody>
          <a:bodyPr/>
          <a:lstStyle/>
          <a:p>
            <a:pPr>
              <a:defRPr/>
            </a:pPr>
            <a:fld id="{7215B431-F355-454B-84F5-4B90A7DA6657}" type="slidenum">
              <a:rPr lang="en-US" smtClean="0"/>
              <a:pPr>
                <a:defRPr/>
              </a:pPr>
              <a:t>26</a:t>
            </a:fld>
            <a:endParaRPr lang="en-US" dirty="0"/>
          </a:p>
        </p:txBody>
      </p:sp>
      <p:sp>
        <p:nvSpPr>
          <p:cNvPr id="2" name="TextBox 1">
            <a:extLst>
              <a:ext uri="{FF2B5EF4-FFF2-40B4-BE49-F238E27FC236}">
                <a16:creationId xmlns:a16="http://schemas.microsoft.com/office/drawing/2014/main" id="{AA06FA2D-05C4-8794-73D4-7114A62813B8}"/>
              </a:ext>
            </a:extLst>
          </p:cNvPr>
          <p:cNvSpPr txBox="1"/>
          <p:nvPr/>
        </p:nvSpPr>
        <p:spPr>
          <a:xfrm>
            <a:off x="373820" y="1532336"/>
            <a:ext cx="3728971" cy="4154984"/>
          </a:xfrm>
          <a:prstGeom prst="rect">
            <a:avLst/>
          </a:prstGeom>
          <a:noFill/>
        </p:spPr>
        <p:txBody>
          <a:bodyPr wrap="square" rtlCol="0">
            <a:spAutoFit/>
          </a:bodyPr>
          <a:lstStyle/>
          <a:p>
            <a:pPr marL="342900" indent="-342900">
              <a:spcAft>
                <a:spcPts val="1200"/>
              </a:spcAft>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342900" indent="-342900">
              <a:spcAft>
                <a:spcPts val="1200"/>
              </a:spcAft>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Well conditioned and balanced with the hindquarters.</a:t>
            </a:r>
          </a:p>
          <a:p>
            <a:pPr marL="342900" indent="-342900">
              <a:spcAft>
                <a:spcPts val="1200"/>
              </a:spcAft>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Upper arm (humerus) is equal in length to shoulder blade.</a:t>
            </a:r>
          </a:p>
          <a:p>
            <a:pPr marL="342900" indent="-342900" eaLnBrk="1" hangingPunct="1">
              <a:spcAft>
                <a:spcPts val="1200"/>
              </a:spcAft>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Attaches at an approximate right angle to the shoulder line</a:t>
            </a:r>
          </a:p>
          <a:p>
            <a:pPr marL="342900" indent="-342900" eaLnBrk="1" hangingPunct="1">
              <a:spcAft>
                <a:spcPts val="1200"/>
              </a:spcAft>
              <a:buClr>
                <a:schemeClr val="accent6"/>
              </a:buClr>
              <a:buSzPct val="70000"/>
              <a:buFont typeface="Wingdings" charset="2"/>
              <a:buChar char="Ø"/>
            </a:pPr>
            <a:endParaRPr lang="en-US" dirty="0">
              <a:latin typeface="Arial Narrow"/>
              <a:cs typeface="Arial Narrow"/>
            </a:endParaRPr>
          </a:p>
        </p:txBody>
      </p:sp>
      <p:sp>
        <p:nvSpPr>
          <p:cNvPr id="8" name="TextBox 7">
            <a:extLst>
              <a:ext uri="{FF2B5EF4-FFF2-40B4-BE49-F238E27FC236}">
                <a16:creationId xmlns:a16="http://schemas.microsoft.com/office/drawing/2014/main" id="{31D6704C-39B0-1612-F9DD-0274F5765548}"/>
              </a:ext>
            </a:extLst>
          </p:cNvPr>
          <p:cNvSpPr txBox="1"/>
          <p:nvPr/>
        </p:nvSpPr>
        <p:spPr>
          <a:xfrm>
            <a:off x="457200" y="5406145"/>
            <a:ext cx="8404419" cy="400110"/>
          </a:xfrm>
          <a:prstGeom prst="rect">
            <a:avLst/>
          </a:prstGeom>
          <a:noFill/>
        </p:spPr>
        <p:txBody>
          <a:bodyPr wrap="square" rtlCol="0">
            <a:spAutoFit/>
          </a:bodyPr>
          <a:lstStyle/>
          <a:p>
            <a:pPr marL="342900" indent="-342900">
              <a:spcAft>
                <a:spcPts val="1200"/>
              </a:spcAft>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Shoulder blades long, flat, fairly close set at the withers, well laid back</a:t>
            </a:r>
          </a:p>
        </p:txBody>
      </p:sp>
      <p:pic>
        <p:nvPicPr>
          <p:cNvPr id="10" name="Picture 9" descr="A dog standing on grass&#10;&#10;Description automatically generated">
            <a:extLst>
              <a:ext uri="{FF2B5EF4-FFF2-40B4-BE49-F238E27FC236}">
                <a16:creationId xmlns:a16="http://schemas.microsoft.com/office/drawing/2014/main" id="{25FCB322-6C34-2002-F6FA-6286487C6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351" y="1923025"/>
            <a:ext cx="4850269" cy="3373606"/>
          </a:xfrm>
          <a:prstGeom prst="rect">
            <a:avLst/>
          </a:prstGeom>
        </p:spPr>
      </p:pic>
    </p:spTree>
    <p:extLst>
      <p:ext uri="{BB962C8B-B14F-4D97-AF65-F5344CB8AC3E}">
        <p14:creationId xmlns:p14="http://schemas.microsoft.com/office/powerpoint/2010/main" val="38521865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Front </a:t>
            </a:r>
          </a:p>
        </p:txBody>
      </p:sp>
      <p:sp>
        <p:nvSpPr>
          <p:cNvPr id="43011" name="Rectangle 3"/>
          <p:cNvSpPr>
            <a:spLocks noGrp="1" noChangeArrowheads="1"/>
          </p:cNvSpPr>
          <p:nvPr>
            <p:ph idx="1"/>
          </p:nvPr>
        </p:nvSpPr>
        <p:spPr>
          <a:xfrm>
            <a:off x="2547257" y="1147665"/>
            <a:ext cx="3885853" cy="4627984"/>
          </a:xfrm>
        </p:spPr>
        <p:txBody>
          <a:bodyPr>
            <a:normAutofit/>
          </a:bodyPr>
          <a:lstStyle/>
          <a:p>
            <a:pPr eaLnBrk="1" hangingPunct="1">
              <a:lnSpc>
                <a:spcPct val="90000"/>
              </a:lnSpc>
              <a:spcAft>
                <a:spcPts val="1200"/>
              </a:spcAft>
              <a:buClr>
                <a:schemeClr val="accent6"/>
              </a:buClr>
              <a:buFont typeface="Wingdings" charset="2"/>
              <a:buChar char="Ø"/>
            </a:pPr>
            <a:endParaRPr lang="en-US" sz="2000" dirty="0">
              <a:latin typeface="Arial"/>
              <a:cs typeface="Arial"/>
            </a:endParaRPr>
          </a:p>
          <a:p>
            <a:pPr eaLnBrk="1" hangingPunct="1">
              <a:lnSpc>
                <a:spcPct val="90000"/>
              </a:lnSpc>
              <a:spcAft>
                <a:spcPts val="1200"/>
              </a:spcAft>
              <a:buClr>
                <a:schemeClr val="accent6"/>
              </a:buClr>
              <a:buFont typeface="Wingdings" charset="2"/>
              <a:buChar char="Ø"/>
            </a:pPr>
            <a:endParaRPr lang="en-US" sz="2000" dirty="0">
              <a:latin typeface="Arial"/>
              <a:cs typeface="Arial"/>
            </a:endParaRPr>
          </a:p>
          <a:p>
            <a:pPr eaLnBrk="1" hangingPunct="1">
              <a:lnSpc>
                <a:spcPct val="90000"/>
              </a:lnSpc>
              <a:spcAft>
                <a:spcPts val="1200"/>
              </a:spcAft>
              <a:buClr>
                <a:schemeClr val="accent6"/>
              </a:buClr>
              <a:buFont typeface="Wingdings" charset="2"/>
              <a:buChar char="Ø"/>
            </a:pPr>
            <a:r>
              <a:rPr lang="en-US" sz="2000" dirty="0">
                <a:latin typeface="Arial"/>
                <a:cs typeface="Arial"/>
              </a:rPr>
              <a:t>Forelegs drop straight and perpendicular to the ground</a:t>
            </a:r>
          </a:p>
          <a:p>
            <a:pPr eaLnBrk="1" hangingPunct="1">
              <a:lnSpc>
                <a:spcPct val="90000"/>
              </a:lnSpc>
              <a:spcAft>
                <a:spcPts val="1200"/>
              </a:spcAft>
              <a:buClr>
                <a:schemeClr val="accent6"/>
              </a:buClr>
              <a:buFont typeface="Wingdings" charset="2"/>
              <a:buChar char="Ø"/>
            </a:pPr>
            <a:endParaRPr lang="en-US" sz="2000" dirty="0">
              <a:latin typeface="Arial"/>
              <a:cs typeface="Arial"/>
            </a:endParaRPr>
          </a:p>
          <a:p>
            <a:pPr eaLnBrk="1" hangingPunct="1">
              <a:lnSpc>
                <a:spcPct val="90000"/>
              </a:lnSpc>
              <a:spcAft>
                <a:spcPts val="1200"/>
              </a:spcAft>
              <a:buClr>
                <a:schemeClr val="accent6"/>
              </a:buClr>
              <a:buFont typeface="Wingdings" charset="2"/>
              <a:buChar char="Ø"/>
            </a:pPr>
            <a:r>
              <a:rPr lang="en-US" sz="2000" dirty="0">
                <a:latin typeface="Arial"/>
                <a:cs typeface="Arial"/>
              </a:rPr>
              <a:t>Legs straight and strong</a:t>
            </a:r>
          </a:p>
          <a:p>
            <a:pPr eaLnBrk="1" hangingPunct="1">
              <a:lnSpc>
                <a:spcPct val="90000"/>
              </a:lnSpc>
              <a:spcAft>
                <a:spcPts val="1200"/>
              </a:spcAft>
              <a:buClr>
                <a:schemeClr val="accent6"/>
              </a:buClr>
              <a:buFont typeface="Wingdings" charset="2"/>
              <a:buChar char="Ø"/>
            </a:pPr>
            <a:endParaRPr lang="en-US" sz="2000" dirty="0">
              <a:latin typeface="Arial"/>
              <a:cs typeface="Arial"/>
            </a:endParaRPr>
          </a:p>
          <a:p>
            <a:pPr eaLnBrk="1" hangingPunct="1">
              <a:lnSpc>
                <a:spcPct val="90000"/>
              </a:lnSpc>
              <a:spcAft>
                <a:spcPts val="1200"/>
              </a:spcAft>
              <a:buClr>
                <a:schemeClr val="accent6"/>
              </a:buClr>
              <a:buFont typeface="Wingdings" charset="2"/>
              <a:buChar char="Ø"/>
            </a:pPr>
            <a:r>
              <a:rPr lang="en-US" sz="2000" dirty="0">
                <a:latin typeface="Arial"/>
                <a:cs typeface="Arial"/>
              </a:rPr>
              <a:t>Bone strong and oval</a:t>
            </a:r>
          </a:p>
        </p:txBody>
      </p:sp>
      <p:sp>
        <p:nvSpPr>
          <p:cNvPr id="5" name="Slide Number Placeholder 4">
            <a:extLst>
              <a:ext uri="{FF2B5EF4-FFF2-40B4-BE49-F238E27FC236}">
                <a16:creationId xmlns:a16="http://schemas.microsoft.com/office/drawing/2014/main" id="{12A31C33-8CC8-3AF0-A845-576F3E01155F}"/>
              </a:ext>
            </a:extLst>
          </p:cNvPr>
          <p:cNvSpPr>
            <a:spLocks noGrp="1"/>
          </p:cNvSpPr>
          <p:nvPr>
            <p:ph type="sldNum" sz="quarter" idx="12"/>
          </p:nvPr>
        </p:nvSpPr>
        <p:spPr/>
        <p:txBody>
          <a:bodyPr/>
          <a:lstStyle/>
          <a:p>
            <a:pPr>
              <a:defRPr/>
            </a:pPr>
            <a:fld id="{7215B431-F355-454B-84F5-4B90A7DA6657}" type="slidenum">
              <a:rPr lang="en-US" smtClean="0"/>
              <a:pPr>
                <a:defRPr/>
              </a:pPr>
              <a:t>27</a:t>
            </a:fld>
            <a:endParaRPr lang="en-US" dirty="0"/>
          </a:p>
        </p:txBody>
      </p:sp>
      <p:pic>
        <p:nvPicPr>
          <p:cNvPr id="4" name="Picture 3" descr="A dog standing on a rock&#10;&#10;Description automatically generated">
            <a:extLst>
              <a:ext uri="{FF2B5EF4-FFF2-40B4-BE49-F238E27FC236}">
                <a16:creationId xmlns:a16="http://schemas.microsoft.com/office/drawing/2014/main" id="{ABB70D48-F9BC-6C35-3267-23A9CB3FA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110" y="1502202"/>
            <a:ext cx="2206065" cy="4907696"/>
          </a:xfrm>
          <a:prstGeom prst="rect">
            <a:avLst/>
          </a:prstGeom>
        </p:spPr>
      </p:pic>
      <p:pic>
        <p:nvPicPr>
          <p:cNvPr id="7" name="Picture 6" descr="A dog standing in the grass&#10;&#10;Description automatically generated">
            <a:extLst>
              <a:ext uri="{FF2B5EF4-FFF2-40B4-BE49-F238E27FC236}">
                <a16:creationId xmlns:a16="http://schemas.microsoft.com/office/drawing/2014/main" id="{12E675D5-6087-0269-F3F8-1B3697D7AF50}"/>
              </a:ext>
            </a:extLst>
          </p:cNvPr>
          <p:cNvPicPr>
            <a:picLocks noChangeAspect="1"/>
          </p:cNvPicPr>
          <p:nvPr/>
        </p:nvPicPr>
        <p:blipFill>
          <a:blip r:embed="rId4">
            <a:extLst>
              <a:ext uri="{28A0092B-C50C-407E-A947-70E740481C1C}">
                <a14:useLocalDpi xmlns:a14="http://schemas.microsoft.com/office/drawing/2010/main" val="0"/>
              </a:ext>
            </a:extLst>
          </a:blip>
          <a:srcRect l="20878" t="6802" r="1167" b="1"/>
          <a:stretch/>
        </p:blipFill>
        <p:spPr>
          <a:xfrm>
            <a:off x="574457" y="1502202"/>
            <a:ext cx="1861110" cy="4907696"/>
          </a:xfrm>
          <a:prstGeom prst="rect">
            <a:avLst/>
          </a:prstGeom>
        </p:spPr>
      </p:pic>
    </p:spTree>
    <p:extLst>
      <p:ext uri="{BB962C8B-B14F-4D97-AF65-F5344CB8AC3E}">
        <p14:creationId xmlns:p14="http://schemas.microsoft.com/office/powerpoint/2010/main" val="1430947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Elbow</a:t>
            </a:r>
          </a:p>
        </p:txBody>
      </p:sp>
      <p:sp>
        <p:nvSpPr>
          <p:cNvPr id="3" name="Slide Number Placeholder 2">
            <a:extLst>
              <a:ext uri="{FF2B5EF4-FFF2-40B4-BE49-F238E27FC236}">
                <a16:creationId xmlns:a16="http://schemas.microsoft.com/office/drawing/2014/main" id="{B14D41F5-38C3-6E26-9D43-753A8603C815}"/>
              </a:ext>
            </a:extLst>
          </p:cNvPr>
          <p:cNvSpPr>
            <a:spLocks noGrp="1"/>
          </p:cNvSpPr>
          <p:nvPr>
            <p:ph type="sldNum" sz="quarter" idx="12"/>
          </p:nvPr>
        </p:nvSpPr>
        <p:spPr/>
        <p:txBody>
          <a:bodyPr/>
          <a:lstStyle/>
          <a:p>
            <a:pPr>
              <a:defRPr/>
            </a:pPr>
            <a:fld id="{7215B431-F355-454B-84F5-4B90A7DA6657}" type="slidenum">
              <a:rPr lang="en-US" smtClean="0"/>
              <a:pPr>
                <a:defRPr/>
              </a:pPr>
              <a:t>28</a:t>
            </a:fld>
            <a:endParaRPr lang="en-US" dirty="0"/>
          </a:p>
        </p:txBody>
      </p:sp>
      <p:sp>
        <p:nvSpPr>
          <p:cNvPr id="8" name="Rectangle 3"/>
          <p:cNvSpPr txBox="1">
            <a:spLocks noChangeArrowheads="1"/>
          </p:cNvSpPr>
          <p:nvPr/>
        </p:nvSpPr>
        <p:spPr bwMode="auto">
          <a:xfrm>
            <a:off x="406550" y="4618039"/>
            <a:ext cx="8364226"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eaLnBrk="1" hangingPunct="1">
              <a:buClr>
                <a:schemeClr val="accent6"/>
              </a:buClr>
              <a:buFont typeface="Wingdings" charset="2"/>
              <a:buChar char="Ø"/>
            </a:pPr>
            <a:r>
              <a:rPr lang="en-US" sz="2000" dirty="0">
                <a:latin typeface="Arial" panose="020B0604020202020204" pitchFamily="34" charset="0"/>
                <a:cs typeface="Arial" panose="020B0604020202020204" pitchFamily="34" charset="0"/>
              </a:rPr>
              <a:t>The elbow joint is equidistant from the ground to the withers</a:t>
            </a:r>
          </a:p>
          <a:p>
            <a:pPr eaLnBrk="1" hangingPunct="1">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buClr>
                <a:schemeClr val="accent6"/>
              </a:buClr>
              <a:buFont typeface="Wingdings" charset="2"/>
              <a:buChar char="Ø"/>
            </a:pPr>
            <a:r>
              <a:rPr lang="en-US" sz="2000" dirty="0">
                <a:latin typeface="Arial" panose="020B0604020202020204" pitchFamily="34" charset="0"/>
                <a:cs typeface="Arial" panose="020B0604020202020204" pitchFamily="34" charset="0"/>
              </a:rPr>
              <a:t>Viewed from the side, the elbow should be directly under the withers</a:t>
            </a:r>
          </a:p>
          <a:p>
            <a:pPr eaLnBrk="1" hangingPunct="1">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buClr>
                <a:schemeClr val="accent6"/>
              </a:buClr>
              <a:buFont typeface="Wingdings" charset="2"/>
              <a:buChar char="Ø"/>
            </a:pPr>
            <a:r>
              <a:rPr lang="en-US" sz="2000" dirty="0">
                <a:latin typeface="Arial" panose="020B0604020202020204" pitchFamily="34" charset="0"/>
                <a:cs typeface="Arial" panose="020B0604020202020204" pitchFamily="34" charset="0"/>
              </a:rPr>
              <a:t>The elbows should be close to the ribs without looseness</a:t>
            </a:r>
          </a:p>
        </p:txBody>
      </p:sp>
      <p:pic>
        <p:nvPicPr>
          <p:cNvPr id="5" name="Picture 4" descr="A dog standing in grass&#10;&#10;Description automatically generated">
            <a:extLst>
              <a:ext uri="{FF2B5EF4-FFF2-40B4-BE49-F238E27FC236}">
                <a16:creationId xmlns:a16="http://schemas.microsoft.com/office/drawing/2014/main" id="{BBBB4579-4A3D-721D-B105-28D7E780F0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3946" y="2110167"/>
            <a:ext cx="3176108" cy="2462267"/>
          </a:xfrm>
          <a:prstGeom prst="rect">
            <a:avLst/>
          </a:prstGeom>
        </p:spPr>
      </p:pic>
      <p:pic>
        <p:nvPicPr>
          <p:cNvPr id="6" name="Picture 5" descr="A dog standing on a sidewalk&#10;&#10;Description automatically generated">
            <a:extLst>
              <a:ext uri="{FF2B5EF4-FFF2-40B4-BE49-F238E27FC236}">
                <a16:creationId xmlns:a16="http://schemas.microsoft.com/office/drawing/2014/main" id="{E706F958-84D5-1D0F-7560-FC499634CFAE}"/>
              </a:ext>
            </a:extLst>
          </p:cNvPr>
          <p:cNvPicPr>
            <a:picLocks noChangeAspect="1"/>
          </p:cNvPicPr>
          <p:nvPr/>
        </p:nvPicPr>
        <p:blipFill>
          <a:blip r:embed="rId4" cstate="print">
            <a:extLst>
              <a:ext uri="{28A0092B-C50C-407E-A947-70E740481C1C}">
                <a14:useLocalDpi xmlns:a14="http://schemas.microsoft.com/office/drawing/2010/main" val="0"/>
              </a:ext>
            </a:extLst>
          </a:blip>
          <a:srcRect l="15480" t="21590" b="11880"/>
          <a:stretch/>
        </p:blipFill>
        <p:spPr>
          <a:xfrm>
            <a:off x="6315228" y="1632547"/>
            <a:ext cx="1726161" cy="2940450"/>
          </a:xfrm>
          <a:prstGeom prst="rect">
            <a:avLst/>
          </a:prstGeom>
        </p:spPr>
      </p:pic>
      <p:pic>
        <p:nvPicPr>
          <p:cNvPr id="10" name="Picture 9" descr="A dog sitting in the grass&#10;&#10;Description automatically generated">
            <a:extLst>
              <a:ext uri="{FF2B5EF4-FFF2-40B4-BE49-F238E27FC236}">
                <a16:creationId xmlns:a16="http://schemas.microsoft.com/office/drawing/2014/main" id="{15B06423-4318-B9CD-ABFA-08C9C4BBEA17}"/>
              </a:ext>
            </a:extLst>
          </p:cNvPr>
          <p:cNvPicPr>
            <a:picLocks noChangeAspect="1"/>
          </p:cNvPicPr>
          <p:nvPr/>
        </p:nvPicPr>
        <p:blipFill>
          <a:blip r:embed="rId5" cstate="print">
            <a:extLst>
              <a:ext uri="{28A0092B-C50C-407E-A947-70E740481C1C}">
                <a14:useLocalDpi xmlns:a14="http://schemas.microsoft.com/office/drawing/2010/main" val="0"/>
              </a:ext>
            </a:extLst>
          </a:blip>
          <a:srcRect l="25955" t="20369" r="19424" b="11024"/>
          <a:stretch/>
        </p:blipFill>
        <p:spPr>
          <a:xfrm>
            <a:off x="970385" y="1507415"/>
            <a:ext cx="1726162" cy="3065019"/>
          </a:xfrm>
          <a:prstGeom prst="rect">
            <a:avLst/>
          </a:prstGeom>
        </p:spPr>
      </p:pic>
    </p:spTree>
    <p:extLst>
      <p:ext uri="{BB962C8B-B14F-4D97-AF65-F5344CB8AC3E}">
        <p14:creationId xmlns:p14="http://schemas.microsoft.com/office/powerpoint/2010/main" val="3485726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Feet</a:t>
            </a:r>
          </a:p>
        </p:txBody>
      </p:sp>
      <p:sp>
        <p:nvSpPr>
          <p:cNvPr id="44035" name="Rectangle 3"/>
          <p:cNvSpPr>
            <a:spLocks noGrp="1" noChangeArrowheads="1"/>
          </p:cNvSpPr>
          <p:nvPr>
            <p:ph idx="1"/>
          </p:nvPr>
        </p:nvSpPr>
        <p:spPr>
          <a:xfrm>
            <a:off x="533400" y="1676399"/>
            <a:ext cx="4881418" cy="4777509"/>
          </a:xfrm>
        </p:spPr>
        <p:txBody>
          <a:bodyPr/>
          <a:lstStyle/>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Pasterns: Short, thick and strong, but still flexible, showing a slight angle when viewed from the side</a:t>
            </a: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Front and rear feet are oval</a:t>
            </a: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Compact</a:t>
            </a: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Toes close knit and well arched</a:t>
            </a: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Pads thick and resilient</a:t>
            </a: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Nails short and strong and any color</a:t>
            </a: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Dewclaws should be removed</a:t>
            </a:r>
          </a:p>
          <a:p>
            <a:pPr eaLnBrk="1" hangingPunct="1">
              <a:spcAft>
                <a:spcPts val="1200"/>
              </a:spcAft>
              <a:buClr>
                <a:schemeClr val="accent6"/>
              </a:buClr>
              <a:buFont typeface="Wingdings" charset="2"/>
              <a:buChar char="Ø"/>
            </a:pPr>
            <a:endParaRPr lang="en-US" sz="2400" dirty="0">
              <a:latin typeface="Arial Narrow" pitchFamily="34" charset="0"/>
            </a:endParaRPr>
          </a:p>
          <a:p>
            <a:pPr marL="0" indent="0" eaLnBrk="1" hangingPunct="1">
              <a:spcAft>
                <a:spcPts val="1200"/>
              </a:spcAft>
              <a:buNone/>
            </a:pPr>
            <a:endParaRPr lang="en-US" sz="2400" dirty="0">
              <a:latin typeface="Arial Narrow" pitchFamily="34" charset="0"/>
            </a:endParaRPr>
          </a:p>
          <a:p>
            <a:pPr eaLnBrk="1" hangingPunct="1">
              <a:spcAft>
                <a:spcPts val="1200"/>
              </a:spcAft>
              <a:buFont typeface="Wingdings" pitchFamily="2" charset="2"/>
              <a:buChar char="§"/>
            </a:pPr>
            <a:endParaRPr lang="en-US" sz="2400" dirty="0">
              <a:latin typeface="Arial Narrow" pitchFamily="34" charset="0"/>
            </a:endParaRPr>
          </a:p>
        </p:txBody>
      </p:sp>
      <p:sp>
        <p:nvSpPr>
          <p:cNvPr id="4" name="Slide Number Placeholder 3">
            <a:extLst>
              <a:ext uri="{FF2B5EF4-FFF2-40B4-BE49-F238E27FC236}">
                <a16:creationId xmlns:a16="http://schemas.microsoft.com/office/drawing/2014/main" id="{B58899D3-A52C-30A3-6A5D-80D05F1C9D74}"/>
              </a:ext>
            </a:extLst>
          </p:cNvPr>
          <p:cNvSpPr>
            <a:spLocks noGrp="1"/>
          </p:cNvSpPr>
          <p:nvPr>
            <p:ph type="sldNum" sz="quarter" idx="12"/>
          </p:nvPr>
        </p:nvSpPr>
        <p:spPr/>
        <p:txBody>
          <a:bodyPr/>
          <a:lstStyle/>
          <a:p>
            <a:pPr>
              <a:defRPr/>
            </a:pPr>
            <a:fld id="{7215B431-F355-454B-84F5-4B90A7DA6657}" type="slidenum">
              <a:rPr lang="en-US" smtClean="0"/>
              <a:pPr>
                <a:defRPr/>
              </a:pPr>
              <a:t>29</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r="6459"/>
          <a:stretch/>
        </p:blipFill>
        <p:spPr>
          <a:xfrm>
            <a:off x="5174619" y="1976535"/>
            <a:ext cx="1988657" cy="2834640"/>
          </a:xfrm>
          <a:prstGeom prst="rect">
            <a:avLst/>
          </a:prstGeom>
        </p:spPr>
      </p:pic>
      <p:pic>
        <p:nvPicPr>
          <p:cNvPr id="5" name="Picture 4" descr="A close up of a cat's paw&#10;&#10;Description automatically generated">
            <a:extLst>
              <a:ext uri="{FF2B5EF4-FFF2-40B4-BE49-F238E27FC236}">
                <a16:creationId xmlns:a16="http://schemas.microsoft.com/office/drawing/2014/main" id="{9CA0377B-E9C5-0D0F-760A-66826EEF9997}"/>
              </a:ext>
            </a:extLst>
          </p:cNvPr>
          <p:cNvPicPr>
            <a:picLocks noChangeAspect="1"/>
          </p:cNvPicPr>
          <p:nvPr/>
        </p:nvPicPr>
        <p:blipFill>
          <a:blip r:embed="rId4">
            <a:extLst>
              <a:ext uri="{28A0092B-C50C-407E-A947-70E740481C1C}">
                <a14:useLocalDpi xmlns:a14="http://schemas.microsoft.com/office/drawing/2010/main" val="0"/>
              </a:ext>
            </a:extLst>
          </a:blip>
          <a:srcRect l="18350" r="14876" b="35102"/>
          <a:stretch/>
        </p:blipFill>
        <p:spPr>
          <a:xfrm>
            <a:off x="7247251" y="2000544"/>
            <a:ext cx="1640761" cy="2834640"/>
          </a:xfrm>
          <a:prstGeom prst="rect">
            <a:avLst/>
          </a:prstGeom>
        </p:spPr>
      </p:pic>
      <p:sp>
        <p:nvSpPr>
          <p:cNvPr id="2" name="TextBox 1">
            <a:extLst>
              <a:ext uri="{FF2B5EF4-FFF2-40B4-BE49-F238E27FC236}">
                <a16:creationId xmlns:a16="http://schemas.microsoft.com/office/drawing/2014/main" id="{C1DE528A-298A-3B29-6904-C7C13075CD8D}"/>
              </a:ext>
            </a:extLst>
          </p:cNvPr>
          <p:cNvSpPr txBox="1"/>
          <p:nvPr/>
        </p:nvSpPr>
        <p:spPr>
          <a:xfrm>
            <a:off x="5756988" y="4991878"/>
            <a:ext cx="970383" cy="369332"/>
          </a:xfrm>
          <a:prstGeom prst="rect">
            <a:avLst/>
          </a:prstGeom>
          <a:noFill/>
        </p:spPr>
        <p:txBody>
          <a:bodyPr wrap="square" rtlCol="0">
            <a:spAutoFit/>
          </a:bodyPr>
          <a:lstStyle/>
          <a:p>
            <a:r>
              <a:rPr lang="en-US" dirty="0"/>
              <a:t>Front</a:t>
            </a:r>
          </a:p>
        </p:txBody>
      </p:sp>
      <p:sp>
        <p:nvSpPr>
          <p:cNvPr id="3" name="TextBox 2">
            <a:extLst>
              <a:ext uri="{FF2B5EF4-FFF2-40B4-BE49-F238E27FC236}">
                <a16:creationId xmlns:a16="http://schemas.microsoft.com/office/drawing/2014/main" id="{9D4C6A96-25CD-F9A2-C128-166316248E94}"/>
              </a:ext>
            </a:extLst>
          </p:cNvPr>
          <p:cNvSpPr txBox="1"/>
          <p:nvPr/>
        </p:nvSpPr>
        <p:spPr>
          <a:xfrm>
            <a:off x="7618493" y="4991878"/>
            <a:ext cx="1156995" cy="369332"/>
          </a:xfrm>
          <a:prstGeom prst="rect">
            <a:avLst/>
          </a:prstGeom>
          <a:noFill/>
        </p:spPr>
        <p:txBody>
          <a:bodyPr wrap="square" rtlCol="0">
            <a:spAutoFit/>
          </a:bodyPr>
          <a:lstStyle/>
          <a:p>
            <a:r>
              <a:rPr lang="en-US" dirty="0"/>
              <a:t>Rear</a:t>
            </a:r>
          </a:p>
        </p:txBody>
      </p:sp>
    </p:spTree>
    <p:extLst>
      <p:ext uri="{BB962C8B-B14F-4D97-AF65-F5344CB8AC3E}">
        <p14:creationId xmlns:p14="http://schemas.microsoft.com/office/powerpoint/2010/main" val="3934267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Our Versatile Heritage</a:t>
            </a:r>
          </a:p>
        </p:txBody>
      </p:sp>
      <p:sp>
        <p:nvSpPr>
          <p:cNvPr id="3" name="Slide Number Placeholder 2">
            <a:extLst>
              <a:ext uri="{FF2B5EF4-FFF2-40B4-BE49-F238E27FC236}">
                <a16:creationId xmlns:a16="http://schemas.microsoft.com/office/drawing/2014/main" id="{064EC11C-297D-A1BE-0633-38B76970755F}"/>
              </a:ext>
            </a:extLst>
          </p:cNvPr>
          <p:cNvSpPr>
            <a:spLocks noGrp="1"/>
          </p:cNvSpPr>
          <p:nvPr>
            <p:ph type="sldNum" sz="quarter" idx="12"/>
          </p:nvPr>
        </p:nvSpPr>
        <p:spPr/>
        <p:txBody>
          <a:bodyPr/>
          <a:lstStyle/>
          <a:p>
            <a:pPr>
              <a:defRPr/>
            </a:pPr>
            <a:fld id="{7215B431-F355-454B-84F5-4B90A7DA6657}" type="slidenum">
              <a:rPr lang="en-US" smtClean="0"/>
              <a:pPr>
                <a:defRPr/>
              </a:pPr>
              <a:t>3</a:t>
            </a:fld>
            <a:endParaRPr lang="en-US" dirty="0"/>
          </a:p>
        </p:txBody>
      </p:sp>
      <p:sp>
        <p:nvSpPr>
          <p:cNvPr id="4" name="TextBox 3">
            <a:extLst>
              <a:ext uri="{FF2B5EF4-FFF2-40B4-BE49-F238E27FC236}">
                <a16:creationId xmlns:a16="http://schemas.microsoft.com/office/drawing/2014/main" id="{38C206D4-7E65-EAD3-379F-5E0AAAB58730}"/>
              </a:ext>
            </a:extLst>
          </p:cNvPr>
          <p:cNvSpPr txBox="1"/>
          <p:nvPr/>
        </p:nvSpPr>
        <p:spPr>
          <a:xfrm>
            <a:off x="102637" y="1181636"/>
            <a:ext cx="3321698" cy="5016758"/>
          </a:xfrm>
          <a:prstGeom prst="rect">
            <a:avLst/>
          </a:prstGeom>
          <a:noFill/>
        </p:spPr>
        <p:txBody>
          <a:bodyPr wrap="square" rtlCol="0">
            <a:spAutoFit/>
          </a:bodyPr>
          <a:lstStyle/>
          <a:p>
            <a:pPr>
              <a:buClr>
                <a:srgbClr val="A5C249"/>
              </a:buClr>
            </a:pPr>
            <a:endParaRPr lang="en-US" sz="2000" dirty="0"/>
          </a:p>
          <a:p>
            <a:pPr marL="342900" indent="-342900">
              <a:buClr>
                <a:srgbClr val="A5C249"/>
              </a:buClr>
              <a:buFont typeface="Wingdings" panose="05000000000000000000" pitchFamily="2" charset="2"/>
              <a:buChar char="Ø"/>
            </a:pPr>
            <a:r>
              <a:rPr lang="en-US" sz="2000" dirty="0">
                <a:latin typeface="Arial" panose="020B0604020202020204" pitchFamily="34" charset="0"/>
                <a:cs typeface="Arial" panose="020B0604020202020204" pitchFamily="34" charset="0"/>
              </a:rPr>
              <a:t>The Miniature American Shepherd has the willingness and versatility to be a loyal family companion, herd livestock and excel in AKC events and other venues. </a:t>
            </a:r>
          </a:p>
          <a:p>
            <a:pPr marL="342900" indent="-342900">
              <a:buClr>
                <a:srgbClr val="A5C249"/>
              </a:buClr>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pPr marL="342900" indent="-342900">
              <a:buClr>
                <a:srgbClr val="A5C249"/>
              </a:buClr>
              <a:buFont typeface="Wingdings" panose="05000000000000000000" pitchFamily="2" charset="2"/>
              <a:buChar char="Ø"/>
            </a:pPr>
            <a:r>
              <a:rPr lang="en-US" sz="2000" dirty="0">
                <a:latin typeface="Arial" panose="020B0604020202020204" pitchFamily="34" charset="0"/>
                <a:cs typeface="Arial" panose="020B0604020202020204" pitchFamily="34" charset="0"/>
              </a:rPr>
              <a:t>They can easily succeed in events such as Rally, Obedience, Fast Cat, Agility, Dock Diving, Barn Hunt, Carting, Disc Dog and more.</a:t>
            </a:r>
          </a:p>
        </p:txBody>
      </p:sp>
      <p:pic>
        <p:nvPicPr>
          <p:cNvPr id="6" name="Picture 5" descr="A collage of images of dogs and horses&#10;&#10;Description automatically generated">
            <a:extLst>
              <a:ext uri="{FF2B5EF4-FFF2-40B4-BE49-F238E27FC236}">
                <a16:creationId xmlns:a16="http://schemas.microsoft.com/office/drawing/2014/main" id="{8EBC9D8E-1F79-B04F-4667-D960C702A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4335" y="1406849"/>
            <a:ext cx="5197151" cy="5197151"/>
          </a:xfrm>
          <a:prstGeom prst="rect">
            <a:avLst/>
          </a:prstGeom>
        </p:spPr>
      </p:pic>
    </p:spTree>
    <p:extLst>
      <p:ext uri="{BB962C8B-B14F-4D97-AF65-F5344CB8AC3E}">
        <p14:creationId xmlns:p14="http://schemas.microsoft.com/office/powerpoint/2010/main" val="2265157500"/>
      </p:ext>
    </p:extLst>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Hindquarters</a:t>
            </a:r>
          </a:p>
        </p:txBody>
      </p:sp>
      <p:sp>
        <p:nvSpPr>
          <p:cNvPr id="46083" name="Rectangle 3"/>
          <p:cNvSpPr>
            <a:spLocks noGrp="1" noChangeArrowheads="1"/>
          </p:cNvSpPr>
          <p:nvPr>
            <p:ph idx="1"/>
          </p:nvPr>
        </p:nvSpPr>
        <p:spPr>
          <a:xfrm>
            <a:off x="577274" y="1812636"/>
            <a:ext cx="2932546" cy="3798455"/>
          </a:xfrm>
        </p:spPr>
        <p:txBody>
          <a:bodyPr>
            <a:normAutofit fontScale="92500" lnSpcReduction="20000"/>
          </a:bodyPr>
          <a:lstStyle/>
          <a:p>
            <a:pPr eaLnBrk="1" hangingPunct="1">
              <a:spcAft>
                <a:spcPts val="1200"/>
              </a:spcAft>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spcAft>
                <a:spcPts val="1200"/>
              </a:spcAft>
              <a:buClr>
                <a:schemeClr val="accent6"/>
              </a:buClr>
              <a:buFont typeface="Wingdings" charset="2"/>
              <a:buChar char="Ø"/>
            </a:pPr>
            <a:r>
              <a:rPr lang="en-US" sz="2200" dirty="0">
                <a:latin typeface="Arial" panose="020B0604020202020204" pitchFamily="34" charset="0"/>
                <a:cs typeface="Arial" panose="020B0604020202020204" pitchFamily="34" charset="0"/>
              </a:rPr>
              <a:t>Hindquarter angulation mirrors the forequarter angulation</a:t>
            </a:r>
          </a:p>
          <a:p>
            <a:pPr eaLnBrk="1" hangingPunct="1">
              <a:spcAft>
                <a:spcPts val="1200"/>
              </a:spcAft>
              <a:buClr>
                <a:schemeClr val="accent6"/>
              </a:buClr>
              <a:buFont typeface="Wingdings" charset="2"/>
              <a:buChar char="Ø"/>
            </a:pPr>
            <a:r>
              <a:rPr lang="en-US" sz="2200" dirty="0">
                <a:latin typeface="Arial" panose="020B0604020202020204" pitchFamily="34" charset="0"/>
                <a:cs typeface="Arial" panose="020B0604020202020204" pitchFamily="34" charset="0"/>
              </a:rPr>
              <a:t>Stifles clearly defined </a:t>
            </a:r>
          </a:p>
          <a:p>
            <a:pPr eaLnBrk="1" hangingPunct="1">
              <a:spcAft>
                <a:spcPts val="1200"/>
              </a:spcAft>
              <a:buClr>
                <a:schemeClr val="accent6"/>
              </a:buClr>
              <a:buFont typeface="Wingdings" charset="2"/>
              <a:buChar char="Ø"/>
            </a:pPr>
            <a:r>
              <a:rPr lang="en-US" sz="2200" dirty="0">
                <a:latin typeface="Arial" panose="020B0604020202020204" pitchFamily="34" charset="0"/>
                <a:cs typeface="Arial" panose="020B0604020202020204" pitchFamily="34" charset="0"/>
              </a:rPr>
              <a:t>Hindquarters width is </a:t>
            </a:r>
            <a:r>
              <a:rPr lang="en-US" sz="2200" i="1" dirty="0">
                <a:latin typeface="Arial" panose="020B0604020202020204" pitchFamily="34" charset="0"/>
                <a:cs typeface="Arial" panose="020B0604020202020204" pitchFamily="34" charset="0"/>
              </a:rPr>
              <a:t>approximately</a:t>
            </a:r>
            <a:r>
              <a:rPr lang="en-US" sz="2200" dirty="0">
                <a:latin typeface="Arial" panose="020B0604020202020204" pitchFamily="34" charset="0"/>
                <a:cs typeface="Arial" panose="020B0604020202020204" pitchFamily="34" charset="0"/>
              </a:rPr>
              <a:t> equal to the forequarter’s width at the shoulders</a:t>
            </a:r>
          </a:p>
          <a:p>
            <a:pPr eaLnBrk="1" hangingPunct="1">
              <a:spcAft>
                <a:spcPts val="1200"/>
              </a:spcAft>
              <a:buClr>
                <a:schemeClr val="accent6"/>
              </a:buClr>
              <a:buFont typeface="Wingdings" charset="2"/>
              <a:buChar char="Ø"/>
            </a:pPr>
            <a:endParaRPr lang="en-US" sz="2400" dirty="0">
              <a:latin typeface="Arial Narrow" pitchFamily="34" charset="0"/>
            </a:endParaRPr>
          </a:p>
          <a:p>
            <a:pPr marL="0" indent="0" eaLnBrk="1" hangingPunct="1">
              <a:spcAft>
                <a:spcPts val="1200"/>
              </a:spcAft>
              <a:buNone/>
            </a:pPr>
            <a:endParaRPr lang="en-US" sz="2400" dirty="0">
              <a:latin typeface="Arial Narrow" pitchFamily="34" charset="0"/>
            </a:endParaRPr>
          </a:p>
        </p:txBody>
      </p:sp>
      <p:sp>
        <p:nvSpPr>
          <p:cNvPr id="3" name="Slide Number Placeholder 2">
            <a:extLst>
              <a:ext uri="{FF2B5EF4-FFF2-40B4-BE49-F238E27FC236}">
                <a16:creationId xmlns:a16="http://schemas.microsoft.com/office/drawing/2014/main" id="{B33494C7-DDCF-1B30-420D-C939E72CB786}"/>
              </a:ext>
            </a:extLst>
          </p:cNvPr>
          <p:cNvSpPr>
            <a:spLocks noGrp="1"/>
          </p:cNvSpPr>
          <p:nvPr>
            <p:ph type="sldNum" sz="quarter" idx="12"/>
          </p:nvPr>
        </p:nvSpPr>
        <p:spPr/>
        <p:txBody>
          <a:bodyPr/>
          <a:lstStyle/>
          <a:p>
            <a:pPr>
              <a:defRPr/>
            </a:pPr>
            <a:fld id="{7215B431-F355-454B-84F5-4B90A7DA6657}" type="slidenum">
              <a:rPr lang="en-US" smtClean="0"/>
              <a:pPr>
                <a:defRPr/>
              </a:pPr>
              <a:t>30</a:t>
            </a:fld>
            <a:endParaRPr lang="en-US" dirty="0"/>
          </a:p>
        </p:txBody>
      </p:sp>
      <p:sp>
        <p:nvSpPr>
          <p:cNvPr id="13" name="TextBox 12"/>
          <p:cNvSpPr txBox="1"/>
          <p:nvPr/>
        </p:nvSpPr>
        <p:spPr>
          <a:xfrm>
            <a:off x="496455" y="6442364"/>
            <a:ext cx="2363122" cy="246221"/>
          </a:xfrm>
          <a:prstGeom prst="rect">
            <a:avLst/>
          </a:prstGeom>
          <a:noFill/>
        </p:spPr>
        <p:txBody>
          <a:bodyPr wrap="none" rtlCol="0">
            <a:spAutoFit/>
          </a:bodyPr>
          <a:lstStyle/>
          <a:p>
            <a:r>
              <a:rPr lang="en-US" sz="1000" dirty="0"/>
              <a:t>Illustrations courtesy of Vicky </a:t>
            </a:r>
            <a:r>
              <a:rPr lang="en-US" sz="1000" dirty="0" err="1"/>
              <a:t>Mistretta</a:t>
            </a:r>
            <a:endParaRPr lang="en-US" sz="1000" dirty="0"/>
          </a:p>
        </p:txBody>
      </p:sp>
      <p:pic>
        <p:nvPicPr>
          <p:cNvPr id="2" name="Picture 1" descr="P.2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1100" y="1803400"/>
            <a:ext cx="4851400" cy="4191000"/>
          </a:xfrm>
          <a:prstGeom prst="rect">
            <a:avLst/>
          </a:prstGeom>
        </p:spPr>
      </p:pic>
    </p:spTree>
    <p:extLst>
      <p:ext uri="{BB962C8B-B14F-4D97-AF65-F5344CB8AC3E}">
        <p14:creationId xmlns:p14="http://schemas.microsoft.com/office/powerpoint/2010/main" val="1808370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Hocks</a:t>
            </a:r>
          </a:p>
        </p:txBody>
      </p:sp>
      <p:sp>
        <p:nvSpPr>
          <p:cNvPr id="47107" name="Rectangle 3"/>
          <p:cNvSpPr>
            <a:spLocks noGrp="1" noChangeArrowheads="1"/>
          </p:cNvSpPr>
          <p:nvPr>
            <p:ph idx="1"/>
          </p:nvPr>
        </p:nvSpPr>
        <p:spPr>
          <a:xfrm>
            <a:off x="304800" y="1063423"/>
            <a:ext cx="5825412" cy="2109899"/>
          </a:xfrm>
        </p:spPr>
        <p:txBody>
          <a:bodyPr>
            <a:normAutofit fontScale="70000" lnSpcReduction="20000"/>
          </a:bodyPr>
          <a:lstStyle/>
          <a:p>
            <a:pPr marL="404812" indent="-342900" eaLnBrk="1" hangingPunct="1">
              <a:spcAft>
                <a:spcPts val="1200"/>
              </a:spcAft>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marL="404812" indent="-342900"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Hocks are short</a:t>
            </a:r>
          </a:p>
          <a:p>
            <a:pPr marL="404812" indent="-342900"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Perpendicular to the ground</a:t>
            </a:r>
          </a:p>
          <a:p>
            <a:pPr marL="404812" indent="-342900"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Parallel to each other when viewed from rear</a:t>
            </a:r>
          </a:p>
          <a:p>
            <a:pPr marL="404812" indent="-342900"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Rear dew claws should be removed</a:t>
            </a:r>
          </a:p>
        </p:txBody>
      </p:sp>
      <p:sp>
        <p:nvSpPr>
          <p:cNvPr id="3" name="Slide Number Placeholder 2">
            <a:extLst>
              <a:ext uri="{FF2B5EF4-FFF2-40B4-BE49-F238E27FC236}">
                <a16:creationId xmlns:a16="http://schemas.microsoft.com/office/drawing/2014/main" id="{D7FCCF57-4835-BCCD-EAD8-E625131BCE81}"/>
              </a:ext>
            </a:extLst>
          </p:cNvPr>
          <p:cNvSpPr>
            <a:spLocks noGrp="1"/>
          </p:cNvSpPr>
          <p:nvPr>
            <p:ph type="sldNum" sz="quarter" idx="12"/>
          </p:nvPr>
        </p:nvSpPr>
        <p:spPr/>
        <p:txBody>
          <a:bodyPr/>
          <a:lstStyle/>
          <a:p>
            <a:pPr>
              <a:defRPr/>
            </a:pPr>
            <a:fld id="{7215B431-F355-454B-84F5-4B90A7DA6657}" type="slidenum">
              <a:rPr lang="en-US" smtClean="0"/>
              <a:pPr>
                <a:defRPr/>
              </a:pPr>
              <a:t>31</a:t>
            </a:fld>
            <a:endParaRPr lang="en-US" dirty="0"/>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45060" y="2019301"/>
            <a:ext cx="1879172" cy="4419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04800" y="6438900"/>
            <a:ext cx="2774302" cy="251149"/>
          </a:xfrm>
          <a:prstGeom prst="rect">
            <a:avLst/>
          </a:prstGeom>
          <a:noFill/>
        </p:spPr>
        <p:txBody>
          <a:bodyPr wrap="square" rtlCol="0">
            <a:spAutoFit/>
          </a:bodyPr>
          <a:lstStyle/>
          <a:p>
            <a:r>
              <a:rPr lang="en-US" sz="1000" dirty="0"/>
              <a:t>Illustration courtesy of Vicky Mistretta</a:t>
            </a:r>
          </a:p>
        </p:txBody>
      </p:sp>
      <p:pic>
        <p:nvPicPr>
          <p:cNvPr id="2" name="Picture 1" descr="A dog standing on a table&#10;&#10;Description automatically generated">
            <a:extLst>
              <a:ext uri="{FF2B5EF4-FFF2-40B4-BE49-F238E27FC236}">
                <a16:creationId xmlns:a16="http://schemas.microsoft.com/office/drawing/2014/main" id="{5BD88280-C57A-662E-85CE-B3E98623F968}"/>
              </a:ext>
            </a:extLst>
          </p:cNvPr>
          <p:cNvPicPr>
            <a:picLocks noChangeAspect="1"/>
          </p:cNvPicPr>
          <p:nvPr/>
        </p:nvPicPr>
        <p:blipFill>
          <a:blip r:embed="rId4" cstate="print">
            <a:extLst>
              <a:ext uri="{28A0092B-C50C-407E-A947-70E740481C1C}">
                <a14:useLocalDpi xmlns:a14="http://schemas.microsoft.com/office/drawing/2010/main" val="0"/>
              </a:ext>
            </a:extLst>
          </a:blip>
          <a:srcRect b="3098"/>
          <a:stretch/>
        </p:blipFill>
        <p:spPr>
          <a:xfrm>
            <a:off x="1691951" y="3404024"/>
            <a:ext cx="3544370" cy="2944412"/>
          </a:xfrm>
          <a:prstGeom prst="rect">
            <a:avLst/>
          </a:prstGeom>
        </p:spPr>
      </p:pic>
    </p:spTree>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Coat</a:t>
            </a:r>
          </a:p>
        </p:txBody>
      </p:sp>
      <p:sp>
        <p:nvSpPr>
          <p:cNvPr id="50179" name="Rectangle 4"/>
          <p:cNvSpPr>
            <a:spLocks noGrp="1" noChangeArrowheads="1"/>
          </p:cNvSpPr>
          <p:nvPr>
            <p:ph idx="1"/>
          </p:nvPr>
        </p:nvSpPr>
        <p:spPr>
          <a:xfrm>
            <a:off x="432297" y="1482726"/>
            <a:ext cx="4735036" cy="5004823"/>
          </a:xfrm>
        </p:spPr>
        <p:txBody>
          <a:bodyPr>
            <a:normAutofit lnSpcReduction="10000"/>
          </a:bodyPr>
          <a:lstStyle/>
          <a:p>
            <a:pPr eaLnBrk="1" hangingPunct="1">
              <a:spcAft>
                <a:spcPts val="600"/>
              </a:spcAft>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Moderation is the overall impression of the coat</a:t>
            </a:r>
          </a:p>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Hair is of medium texture, straight to wavy and weather resistant</a:t>
            </a:r>
          </a:p>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Short and smooth on head, ears, front of forelegs and below the hocks</a:t>
            </a:r>
          </a:p>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Moderately feathered backs of forelegs and britches</a:t>
            </a:r>
          </a:p>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Mane and frill is more pronounced in males</a:t>
            </a:r>
          </a:p>
          <a:p>
            <a:pPr eaLnBrk="1" hangingPunct="1">
              <a:spcAft>
                <a:spcPts val="600"/>
              </a:spcAft>
              <a:buClr>
                <a:schemeClr val="accent6"/>
              </a:buClr>
              <a:buFont typeface="Wingdings" charset="2"/>
              <a:buChar char="Ø"/>
            </a:pPr>
            <a:r>
              <a:rPr lang="en-US" sz="2000" dirty="0">
                <a:latin typeface="Arial" panose="020B0604020202020204" pitchFamily="34" charset="0"/>
                <a:cs typeface="Arial" panose="020B0604020202020204" pitchFamily="34" charset="0"/>
              </a:rPr>
              <a:t>The undercoat will vary in quantity according to climate </a:t>
            </a:r>
          </a:p>
          <a:p>
            <a:pPr eaLnBrk="1" hangingPunct="1">
              <a:spcAft>
                <a:spcPts val="600"/>
              </a:spcAft>
              <a:buFont typeface="Wingdings" pitchFamily="2" charset="2"/>
              <a:buChar char="§"/>
            </a:pPr>
            <a:endParaRPr lang="en-US" sz="2400" dirty="0">
              <a:latin typeface="Arial Narrow" pitchFamily="34" charset="0"/>
            </a:endParaRPr>
          </a:p>
        </p:txBody>
      </p:sp>
      <p:sp>
        <p:nvSpPr>
          <p:cNvPr id="3" name="Slide Number Placeholder 2">
            <a:extLst>
              <a:ext uri="{FF2B5EF4-FFF2-40B4-BE49-F238E27FC236}">
                <a16:creationId xmlns:a16="http://schemas.microsoft.com/office/drawing/2014/main" id="{0DBB21C3-EAF0-7BEC-283F-66DFA8096CB2}"/>
              </a:ext>
            </a:extLst>
          </p:cNvPr>
          <p:cNvSpPr>
            <a:spLocks noGrp="1"/>
          </p:cNvSpPr>
          <p:nvPr>
            <p:ph type="sldNum" sz="quarter" idx="12"/>
          </p:nvPr>
        </p:nvSpPr>
        <p:spPr/>
        <p:txBody>
          <a:bodyPr/>
          <a:lstStyle/>
          <a:p>
            <a:pPr>
              <a:defRPr/>
            </a:pPr>
            <a:fld id="{7215B431-F355-454B-84F5-4B90A7DA6657}" type="slidenum">
              <a:rPr lang="en-US" smtClean="0"/>
              <a:pPr>
                <a:defRPr/>
              </a:pPr>
              <a:t>32</a:t>
            </a:fld>
            <a:endParaRPr lang="en-US" dirty="0"/>
          </a:p>
        </p:txBody>
      </p:sp>
      <p:pic>
        <p:nvPicPr>
          <p:cNvPr id="10" name="Picture 9" descr="A collage of a dog&#10;&#10;Description automatically generated">
            <a:extLst>
              <a:ext uri="{FF2B5EF4-FFF2-40B4-BE49-F238E27FC236}">
                <a16:creationId xmlns:a16="http://schemas.microsoft.com/office/drawing/2014/main" id="{2293FDAA-7A55-EA52-7597-7E93FB300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054" y="1428141"/>
            <a:ext cx="3383924" cy="5261044"/>
          </a:xfrm>
          <a:prstGeom prst="rect">
            <a:avLst/>
          </a:prstGeom>
        </p:spPr>
      </p:pic>
    </p:spTree>
    <p:extLst>
      <p:ext uri="{BB962C8B-B14F-4D97-AF65-F5344CB8AC3E}">
        <p14:creationId xmlns:p14="http://schemas.microsoft.com/office/powerpoint/2010/main" val="3963876446"/>
      </p:ext>
    </p:extLst>
  </p:cSld>
  <p:clrMapOvr>
    <a:masterClrMapping/>
  </p:clrMapOvr>
  <p:transition spd="med">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09600" y="559837"/>
            <a:ext cx="4723198" cy="1214367"/>
          </a:xfrm>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latin typeface="Blue Highway D" pitchFamily="34" charset="0"/>
              </a:rPr>
              <a:t>Presented Naturally </a:t>
            </a:r>
          </a:p>
        </p:txBody>
      </p:sp>
      <p:sp>
        <p:nvSpPr>
          <p:cNvPr id="4" name="Slide Number Placeholder 3">
            <a:extLst>
              <a:ext uri="{FF2B5EF4-FFF2-40B4-BE49-F238E27FC236}">
                <a16:creationId xmlns:a16="http://schemas.microsoft.com/office/drawing/2014/main" id="{1165B77B-F715-24ED-CD7A-0B30720A9257}"/>
              </a:ext>
            </a:extLst>
          </p:cNvPr>
          <p:cNvSpPr>
            <a:spLocks noGrp="1"/>
          </p:cNvSpPr>
          <p:nvPr>
            <p:ph type="sldNum" sz="quarter" idx="12"/>
          </p:nvPr>
        </p:nvSpPr>
        <p:spPr/>
        <p:txBody>
          <a:bodyPr/>
          <a:lstStyle/>
          <a:p>
            <a:pPr>
              <a:defRPr/>
            </a:pPr>
            <a:fld id="{DBEA326D-624D-4C34-A2AF-13A3A13A6A31}" type="slidenum">
              <a:rPr lang="en-US" smtClean="0"/>
              <a:pPr>
                <a:defRPr/>
              </a:pPr>
              <a:t>33</a:t>
            </a:fld>
            <a:endParaRPr lang="en-US" dirty="0"/>
          </a:p>
        </p:txBody>
      </p:sp>
      <p:sp>
        <p:nvSpPr>
          <p:cNvPr id="2" name="TextBox 1"/>
          <p:cNvSpPr txBox="1"/>
          <p:nvPr/>
        </p:nvSpPr>
        <p:spPr>
          <a:xfrm>
            <a:off x="733886" y="1774205"/>
            <a:ext cx="3710518" cy="3170099"/>
          </a:xfrm>
          <a:prstGeom prst="rect">
            <a:avLst/>
          </a:prstGeom>
          <a:noFill/>
        </p:spPr>
        <p:txBody>
          <a:bodyPr wrap="square" rtlCol="0">
            <a:spAutoFit/>
          </a:bodyPr>
          <a:lstStyle/>
          <a:p>
            <a:pPr marL="342900" indent="-342900">
              <a:buClr>
                <a:schemeClr val="accent6"/>
              </a:buClr>
              <a:buSzPct val="70000"/>
              <a:buFont typeface="Wingdings" charset="2"/>
              <a:buChar char="Ø"/>
              <a:defRPr/>
            </a:pPr>
            <a:endParaRPr lang="en-US" sz="2000" dirty="0">
              <a:latin typeface="Arial" panose="020B0604020202020204" pitchFamily="34" charset="0"/>
              <a:cs typeface="Arial" panose="020B0604020202020204" pitchFamily="34" charset="0"/>
            </a:endParaRPr>
          </a:p>
          <a:p>
            <a:pPr marL="342900" indent="-342900">
              <a:buClr>
                <a:schemeClr val="accent6"/>
              </a:buClr>
              <a:buSzPct val="70000"/>
              <a:buFont typeface="Wingdings" charset="2"/>
              <a:buChar char="Ø"/>
              <a:defRPr/>
            </a:pPr>
            <a:endParaRPr lang="en-US" sz="2000" dirty="0">
              <a:latin typeface="Arial" panose="020B0604020202020204" pitchFamily="34" charset="0"/>
              <a:cs typeface="Arial" panose="020B0604020202020204" pitchFamily="34" charset="0"/>
            </a:endParaRPr>
          </a:p>
          <a:p>
            <a:pPr marL="342900" indent="-342900">
              <a:buClr>
                <a:schemeClr val="accent6"/>
              </a:buClr>
              <a:buSzPct val="70000"/>
              <a:buFont typeface="Wingdings" charset="2"/>
              <a:buChar char="Ø"/>
              <a:defRPr/>
            </a:pPr>
            <a:r>
              <a:rPr lang="en-US" sz="2000" dirty="0">
                <a:latin typeface="Arial" panose="020B0604020202020204" pitchFamily="34" charset="0"/>
                <a:cs typeface="Arial" panose="020B0604020202020204" pitchFamily="34" charset="0"/>
              </a:rPr>
              <a:t>Trimming is allowed only on ears, feet, back of hocks, pasterns and tail. </a:t>
            </a:r>
          </a:p>
          <a:p>
            <a:pPr marL="342900" indent="-342900">
              <a:buClr>
                <a:schemeClr val="accent6"/>
              </a:buClr>
              <a:buSzPct val="70000"/>
              <a:buFont typeface="Wingdings" charset="2"/>
              <a:buChar char="Ø"/>
              <a:defRPr/>
            </a:pPr>
            <a:endParaRPr lang="en-US" sz="2000" dirty="0">
              <a:latin typeface="Arial" panose="020B0604020202020204" pitchFamily="34" charset="0"/>
              <a:cs typeface="Arial" panose="020B0604020202020204" pitchFamily="34" charset="0"/>
            </a:endParaRPr>
          </a:p>
          <a:p>
            <a:pPr marL="342900" indent="-342900">
              <a:buClr>
                <a:schemeClr val="accent6"/>
              </a:buClr>
              <a:buSzPct val="70000"/>
              <a:buFont typeface="Wingdings" charset="2"/>
              <a:buChar char="Ø"/>
              <a:defRPr/>
            </a:pPr>
            <a:r>
              <a:rPr lang="en-US" sz="2000" dirty="0">
                <a:latin typeface="Arial" panose="020B0604020202020204" pitchFamily="34" charset="0"/>
                <a:cs typeface="Arial" panose="020B0604020202020204" pitchFamily="34" charset="0"/>
              </a:rPr>
              <a:t>Untrimmed whiskers preferred. </a:t>
            </a:r>
          </a:p>
          <a:p>
            <a:pPr marL="342900" indent="-342900">
              <a:buClr>
                <a:schemeClr val="accent6"/>
              </a:buClr>
              <a:buSzPct val="70000"/>
              <a:buFont typeface="Wingdings" charset="2"/>
              <a:buChar char="Ø"/>
              <a:defRPr/>
            </a:pPr>
            <a:endParaRPr lang="en-US" sz="2000" dirty="0">
              <a:latin typeface="Arial" panose="020B0604020202020204" pitchFamily="34" charset="0"/>
              <a:cs typeface="Arial" panose="020B0604020202020204" pitchFamily="34" charset="0"/>
            </a:endParaRPr>
          </a:p>
          <a:p>
            <a:pPr marL="342900" indent="-342900">
              <a:buClr>
                <a:schemeClr val="accent6"/>
              </a:buClr>
              <a:buSzPct val="70000"/>
              <a:buFont typeface="Wingdings" charset="2"/>
              <a:buChar char="Ø"/>
              <a:defRPr/>
            </a:pPr>
            <a:r>
              <a:rPr lang="en-US" sz="2000" dirty="0">
                <a:latin typeface="Arial" panose="020B0604020202020204" pitchFamily="34" charset="0"/>
                <a:cs typeface="Arial" panose="020B0604020202020204" pitchFamily="34" charset="0"/>
              </a:rPr>
              <a:t>Shown in a natural coat. </a:t>
            </a:r>
          </a:p>
        </p:txBody>
      </p:sp>
      <p:pic>
        <p:nvPicPr>
          <p:cNvPr id="6" name="Picture 5" descr="A dog standing on a black surface&#10;&#10;Description automatically generated">
            <a:extLst>
              <a:ext uri="{FF2B5EF4-FFF2-40B4-BE49-F238E27FC236}">
                <a16:creationId xmlns:a16="http://schemas.microsoft.com/office/drawing/2014/main" id="{F96D4C0E-A6EA-4D04-F192-39E692993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2798" y="1430882"/>
            <a:ext cx="3148574" cy="2559633"/>
          </a:xfrm>
          <a:prstGeom prst="rect">
            <a:avLst/>
          </a:prstGeom>
        </p:spPr>
      </p:pic>
      <p:pic>
        <p:nvPicPr>
          <p:cNvPr id="5" name="Picture 4" descr="A dog standing in the grass&#10;&#10;Description automatically generated">
            <a:extLst>
              <a:ext uri="{FF2B5EF4-FFF2-40B4-BE49-F238E27FC236}">
                <a16:creationId xmlns:a16="http://schemas.microsoft.com/office/drawing/2014/main" id="{D74C8A76-5251-4B5D-1319-A53F4924C39D}"/>
              </a:ext>
            </a:extLst>
          </p:cNvPr>
          <p:cNvPicPr>
            <a:picLocks noChangeAspect="1"/>
          </p:cNvPicPr>
          <p:nvPr/>
        </p:nvPicPr>
        <p:blipFill>
          <a:blip r:embed="rId4">
            <a:extLst>
              <a:ext uri="{28A0092B-C50C-407E-A947-70E740481C1C}">
                <a14:useLocalDpi xmlns:a14="http://schemas.microsoft.com/office/drawing/2010/main" val="0"/>
              </a:ext>
            </a:extLst>
          </a:blip>
          <a:srcRect l="11551" t="11252" r="11750" b="6574"/>
          <a:stretch/>
        </p:blipFill>
        <p:spPr>
          <a:xfrm>
            <a:off x="5332798" y="4181113"/>
            <a:ext cx="3148574" cy="2194560"/>
          </a:xfrm>
          <a:prstGeom prst="rect">
            <a:avLst/>
          </a:prstGeom>
        </p:spPr>
      </p:pic>
    </p:spTree>
    <p:extLst>
      <p:ext uri="{BB962C8B-B14F-4D97-AF65-F5344CB8AC3E}">
        <p14:creationId xmlns:p14="http://schemas.microsoft.com/office/powerpoint/2010/main" val="3331937948"/>
      </p:ext>
    </p:extLst>
  </p:cSld>
  <p:clrMapOvr>
    <a:masterClrMapping/>
  </p:clrMapOvr>
  <p:transition spd="med">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Color</a:t>
            </a:r>
          </a:p>
        </p:txBody>
      </p:sp>
      <p:sp>
        <p:nvSpPr>
          <p:cNvPr id="51203" name="Rectangle 3"/>
          <p:cNvSpPr>
            <a:spLocks noGrp="1" noChangeArrowheads="1"/>
          </p:cNvSpPr>
          <p:nvPr>
            <p:ph idx="1"/>
          </p:nvPr>
        </p:nvSpPr>
        <p:spPr>
          <a:xfrm>
            <a:off x="345233" y="1495160"/>
            <a:ext cx="3482930" cy="4926148"/>
          </a:xfrm>
        </p:spPr>
        <p:txBody>
          <a:bodyPr/>
          <a:lstStyle/>
          <a:p>
            <a:pPr eaLnBrk="1" hangingPunct="1">
              <a:spcAft>
                <a:spcPts val="1200"/>
              </a:spcAft>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Blue Merle, Black, Red Merle, Red: with or without white or tan (copper) markings, </a:t>
            </a:r>
            <a:r>
              <a:rPr lang="en-US" sz="2000" b="1" i="1" u="sng" dirty="0">
                <a:latin typeface="Arial" panose="020B0604020202020204" pitchFamily="34" charset="0"/>
                <a:cs typeface="Arial" panose="020B0604020202020204" pitchFamily="34" charset="0"/>
              </a:rPr>
              <a:t>with no order of preference</a:t>
            </a:r>
          </a:p>
          <a:p>
            <a:pPr eaLnBrk="1" hangingPunct="1">
              <a:spcAft>
                <a:spcPts val="1200"/>
              </a:spcAft>
              <a:buClr>
                <a:schemeClr val="accent6"/>
              </a:buClr>
              <a:buFont typeface="Wingdings" charset="2"/>
              <a:buChar char="Ø"/>
            </a:pPr>
            <a:r>
              <a:rPr lang="en-US" sz="2000" i="1" u="sng" dirty="0">
                <a:latin typeface="Arial" panose="020B0604020202020204" pitchFamily="34" charset="0"/>
                <a:cs typeface="Arial" panose="020B0604020202020204" pitchFamily="34" charset="0"/>
              </a:rPr>
              <a:t>With no preference </a:t>
            </a:r>
            <a:r>
              <a:rPr lang="en-US" sz="2000" dirty="0">
                <a:latin typeface="Arial" panose="020B0604020202020204" pitchFamily="34" charset="0"/>
                <a:cs typeface="Arial" panose="020B0604020202020204" pitchFamily="34" charset="0"/>
              </a:rPr>
              <a:t>the merle will exhibit in any amount of marbling, flecks, or blotches</a:t>
            </a: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Asymmetrical markings are not faulted</a:t>
            </a:r>
          </a:p>
        </p:txBody>
      </p:sp>
      <p:sp>
        <p:nvSpPr>
          <p:cNvPr id="3" name="Slide Number Placeholder 2">
            <a:extLst>
              <a:ext uri="{FF2B5EF4-FFF2-40B4-BE49-F238E27FC236}">
                <a16:creationId xmlns:a16="http://schemas.microsoft.com/office/drawing/2014/main" id="{8E133BD3-7239-E0D5-78FE-F86B50B69FF2}"/>
              </a:ext>
            </a:extLst>
          </p:cNvPr>
          <p:cNvSpPr>
            <a:spLocks noGrp="1"/>
          </p:cNvSpPr>
          <p:nvPr>
            <p:ph type="sldNum" sz="quarter" idx="12"/>
          </p:nvPr>
        </p:nvSpPr>
        <p:spPr/>
        <p:txBody>
          <a:bodyPr/>
          <a:lstStyle/>
          <a:p>
            <a:pPr>
              <a:defRPr/>
            </a:pPr>
            <a:fld id="{7215B431-F355-454B-84F5-4B90A7DA6657}" type="slidenum">
              <a:rPr lang="en-US" smtClean="0"/>
              <a:pPr>
                <a:defRPr/>
              </a:pPr>
              <a:t>34</a:t>
            </a:fld>
            <a:endParaRPr lang="en-US" dirty="0"/>
          </a:p>
        </p:txBody>
      </p:sp>
      <p:pic>
        <p:nvPicPr>
          <p:cNvPr id="9" name="Picture 8" descr="A dog looking at the camera&#10;&#10;Description automatically generated">
            <a:extLst>
              <a:ext uri="{FF2B5EF4-FFF2-40B4-BE49-F238E27FC236}">
                <a16:creationId xmlns:a16="http://schemas.microsoft.com/office/drawing/2014/main" id="{7390C908-26B2-1C6B-6D5D-CEC9F8312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6470" y="1597591"/>
            <a:ext cx="1817173" cy="2272021"/>
          </a:xfrm>
          <a:prstGeom prst="rect">
            <a:avLst/>
          </a:prstGeom>
        </p:spPr>
      </p:pic>
      <p:pic>
        <p:nvPicPr>
          <p:cNvPr id="11" name="Picture 10" descr="A dog standing on a ledge&#10;&#10;Description automatically generated">
            <a:extLst>
              <a:ext uri="{FF2B5EF4-FFF2-40B4-BE49-F238E27FC236}">
                <a16:creationId xmlns:a16="http://schemas.microsoft.com/office/drawing/2014/main" id="{A667C82D-AC1B-ADF9-963D-B01C71EA63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1428" y="1597591"/>
            <a:ext cx="2889521" cy="2299578"/>
          </a:xfrm>
          <a:prstGeom prst="rect">
            <a:avLst/>
          </a:prstGeom>
        </p:spPr>
      </p:pic>
      <p:pic>
        <p:nvPicPr>
          <p:cNvPr id="13" name="Picture 12" descr="A dog walking on grass&#10;&#10;Description automatically generated">
            <a:extLst>
              <a:ext uri="{FF2B5EF4-FFF2-40B4-BE49-F238E27FC236}">
                <a16:creationId xmlns:a16="http://schemas.microsoft.com/office/drawing/2014/main" id="{6CA78BCF-7AE7-8A59-C62B-416C4DEE7C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1428" y="4202477"/>
            <a:ext cx="2889521" cy="1673118"/>
          </a:xfrm>
          <a:prstGeom prst="rect">
            <a:avLst/>
          </a:prstGeom>
        </p:spPr>
      </p:pic>
      <p:pic>
        <p:nvPicPr>
          <p:cNvPr id="15" name="Picture 14" descr="A dog sitting in the snow&#10;&#10;Description automatically generated">
            <a:extLst>
              <a:ext uri="{FF2B5EF4-FFF2-40B4-BE49-F238E27FC236}">
                <a16:creationId xmlns:a16="http://schemas.microsoft.com/office/drawing/2014/main" id="{324B08E3-74F0-842B-526E-D0BA62175140}"/>
              </a:ext>
            </a:extLst>
          </p:cNvPr>
          <p:cNvPicPr>
            <a:picLocks noChangeAspect="1"/>
          </p:cNvPicPr>
          <p:nvPr/>
        </p:nvPicPr>
        <p:blipFill>
          <a:blip r:embed="rId6" cstate="print">
            <a:extLst>
              <a:ext uri="{28A0092B-C50C-407E-A947-70E740481C1C}">
                <a14:useLocalDpi xmlns:a14="http://schemas.microsoft.com/office/drawing/2010/main" val="0"/>
              </a:ext>
            </a:extLst>
          </a:blip>
          <a:srcRect t="13035" r="10179" b="9838"/>
          <a:stretch/>
        </p:blipFill>
        <p:spPr>
          <a:xfrm>
            <a:off x="4005948" y="3958234"/>
            <a:ext cx="1797695" cy="2315445"/>
          </a:xfrm>
          <a:prstGeom prst="rect">
            <a:avLst/>
          </a:prstGeom>
        </p:spPr>
      </p:pic>
    </p:spTree>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339E-7AB1-7F36-0D98-80EDEBB0FA4E}"/>
            </a:ext>
          </a:extLst>
        </p:cNvPr>
        <p:cNvGrpSpPr/>
        <p:nvPr/>
      </p:nvGrpSpPr>
      <p:grpSpPr>
        <a:xfrm>
          <a:off x="0" y="0"/>
          <a:ext cx="0" cy="0"/>
          <a:chOff x="0" y="0"/>
          <a:chExt cx="0" cy="0"/>
        </a:xfrm>
      </p:grpSpPr>
      <p:sp>
        <p:nvSpPr>
          <p:cNvPr id="38914" name="Rectangle 2">
            <a:extLst>
              <a:ext uri="{FF2B5EF4-FFF2-40B4-BE49-F238E27FC236}">
                <a16:creationId xmlns:a16="http://schemas.microsoft.com/office/drawing/2014/main" id="{825C3AC0-4B6E-7F80-965D-9D3339036CB1}"/>
              </a:ext>
            </a:extLst>
          </p:cNvPr>
          <p:cNvSpPr>
            <a:spLocks noGrp="1" noChangeArrowheads="1"/>
          </p:cNvSpPr>
          <p:nvPr>
            <p:ph type="title"/>
          </p:nvPr>
        </p:nvSpPr>
        <p:spPr>
          <a:xfrm>
            <a:off x="484709" y="452718"/>
            <a:ext cx="8248743" cy="1400530"/>
          </a:xfrm>
        </p:spPr>
        <p:txBody>
          <a:bodyPr/>
          <a:lstStyle/>
          <a:p>
            <a:pPr marL="54864" indent="0" eaLnBrk="1" fontAlgn="auto" hangingPunct="1">
              <a:spcAft>
                <a:spcPts val="0"/>
              </a:spcAft>
              <a:defRPr/>
            </a:pPr>
            <a:r>
              <a:rPr lang="en-US" sz="4000" dirty="0">
                <a:solidFill>
                  <a:schemeClr val="tx2">
                    <a:tint val="100000"/>
                    <a:shade val="90000"/>
                    <a:satMod val="250000"/>
                    <a:alpha val="100000"/>
                  </a:schemeClr>
                </a:solidFill>
              </a:rPr>
              <a:t>Acceptable Color Variations</a:t>
            </a:r>
          </a:p>
        </p:txBody>
      </p:sp>
      <p:sp>
        <p:nvSpPr>
          <p:cNvPr id="5" name="Content Placeholder 4">
            <a:extLst>
              <a:ext uri="{FF2B5EF4-FFF2-40B4-BE49-F238E27FC236}">
                <a16:creationId xmlns:a16="http://schemas.microsoft.com/office/drawing/2014/main" id="{C812C4E4-59E3-49C8-A538-425F81A2F4D9}"/>
              </a:ext>
            </a:extLst>
          </p:cNvPr>
          <p:cNvSpPr>
            <a:spLocks noGrp="1"/>
          </p:cNvSpPr>
          <p:nvPr>
            <p:ph idx="1"/>
          </p:nvPr>
        </p:nvSpPr>
        <p:spPr>
          <a:xfrm>
            <a:off x="457200" y="3013788"/>
            <a:ext cx="5617029" cy="3158412"/>
          </a:xfrm>
        </p:spPr>
        <p:txBody>
          <a:bodyPr/>
          <a:lstStyle/>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9F3AE3BF-00A9-4363-A533-9513E857D10E}"/>
              </a:ext>
            </a:extLst>
          </p:cNvPr>
          <p:cNvSpPr>
            <a:spLocks noGrp="1"/>
          </p:cNvSpPr>
          <p:nvPr>
            <p:ph type="sldNum" sz="quarter" idx="12"/>
          </p:nvPr>
        </p:nvSpPr>
        <p:spPr/>
        <p:txBody>
          <a:bodyPr/>
          <a:lstStyle/>
          <a:p>
            <a:pPr>
              <a:defRPr/>
            </a:pPr>
            <a:fld id="{7215B431-F355-454B-84F5-4B90A7DA6657}" type="slidenum">
              <a:rPr lang="en-US" smtClean="0"/>
              <a:pPr>
                <a:defRPr/>
              </a:pPr>
              <a:t>35</a:t>
            </a:fld>
            <a:endParaRPr lang="en-US" dirty="0"/>
          </a:p>
        </p:txBody>
      </p:sp>
      <p:pic>
        <p:nvPicPr>
          <p:cNvPr id="11" name="Picture 10" descr="A collage of different dogs&#10;&#10;Description automatically generated">
            <a:extLst>
              <a:ext uri="{FF2B5EF4-FFF2-40B4-BE49-F238E27FC236}">
                <a16:creationId xmlns:a16="http://schemas.microsoft.com/office/drawing/2014/main" id="{9313E5E1-F540-4EAE-932B-EFA83D5F9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20" y="1399786"/>
            <a:ext cx="7877759" cy="5251839"/>
          </a:xfrm>
          <a:prstGeom prst="rect">
            <a:avLst/>
          </a:prstGeom>
        </p:spPr>
      </p:pic>
    </p:spTree>
    <p:extLst>
      <p:ext uri="{BB962C8B-B14F-4D97-AF65-F5344CB8AC3E}">
        <p14:creationId xmlns:p14="http://schemas.microsoft.com/office/powerpoint/2010/main" val="3021798818"/>
      </p:ext>
    </p:extLst>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Tan markings</a:t>
            </a:r>
          </a:p>
        </p:txBody>
      </p:sp>
      <p:sp>
        <p:nvSpPr>
          <p:cNvPr id="3" name="Slide Number Placeholder 2">
            <a:extLst>
              <a:ext uri="{FF2B5EF4-FFF2-40B4-BE49-F238E27FC236}">
                <a16:creationId xmlns:a16="http://schemas.microsoft.com/office/drawing/2014/main" id="{0E1536B7-06B7-873C-040B-4AB831324E57}"/>
              </a:ext>
            </a:extLst>
          </p:cNvPr>
          <p:cNvSpPr>
            <a:spLocks noGrp="1"/>
          </p:cNvSpPr>
          <p:nvPr>
            <p:ph type="sldNum" sz="quarter" idx="12"/>
          </p:nvPr>
        </p:nvSpPr>
        <p:spPr/>
        <p:txBody>
          <a:bodyPr/>
          <a:lstStyle/>
          <a:p>
            <a:pPr>
              <a:defRPr/>
            </a:pPr>
            <a:fld id="{7215B431-F355-454B-84F5-4B90A7DA6657}" type="slidenum">
              <a:rPr lang="en-US" smtClean="0"/>
              <a:pPr>
                <a:defRPr/>
              </a:pPr>
              <a:t>36</a:t>
            </a:fld>
            <a:endParaRPr lang="en-US" dirty="0"/>
          </a:p>
        </p:txBody>
      </p:sp>
      <p:sp>
        <p:nvSpPr>
          <p:cNvPr id="55299" name="Rectangle 3"/>
          <p:cNvSpPr txBox="1">
            <a:spLocks noChangeArrowheads="1"/>
          </p:cNvSpPr>
          <p:nvPr/>
        </p:nvSpPr>
        <p:spPr bwMode="auto">
          <a:xfrm>
            <a:off x="103909" y="1397000"/>
            <a:ext cx="4704536" cy="4549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92100" indent="-292100"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342900" indent="-342900" eaLnBrk="1" hangingPunct="1">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342900" indent="-342900" eaLnBrk="1" hangingPunct="1">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342900" indent="-342900" eaLnBrk="1" hangingPunct="1">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Not required</a:t>
            </a:r>
          </a:p>
          <a:p>
            <a:pPr marL="342900" indent="-342900" eaLnBrk="1" hangingPunct="1">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342900" indent="-342900" eaLnBrk="1" hangingPunct="1">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When present is acceptable around eyes, on feet, legs, chest, muzzle, under neck, face, inside ear underline, base of tail and breeches</a:t>
            </a:r>
          </a:p>
          <a:p>
            <a:pPr marL="342900" indent="-342900" eaLnBrk="1" hangingPunct="1">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342900" indent="-342900" eaLnBrk="1" hangingPunct="1">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Vary in shades from creamy beige to dark rust, with no preference</a:t>
            </a:r>
          </a:p>
          <a:p>
            <a:pPr marL="342900" indent="-342900" eaLnBrk="1" hangingPunct="1">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342900" indent="-342900" eaLnBrk="1" hangingPunct="1">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The Miniature American Shepherd should never be assessed based on lack of trim color or asymmetrical markings. </a:t>
            </a:r>
          </a:p>
        </p:txBody>
      </p:sp>
      <p:pic>
        <p:nvPicPr>
          <p:cNvPr id="4" name="Picture 3" descr="A dog standing in the grass&#10;&#10;Description automatically generated">
            <a:extLst>
              <a:ext uri="{FF2B5EF4-FFF2-40B4-BE49-F238E27FC236}">
                <a16:creationId xmlns:a16="http://schemas.microsoft.com/office/drawing/2014/main" id="{6FC1D28F-6688-CD1C-9AC9-B11F2DB64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4919" y="1516954"/>
            <a:ext cx="1841882" cy="2600305"/>
          </a:xfrm>
          <a:prstGeom prst="rect">
            <a:avLst/>
          </a:prstGeom>
        </p:spPr>
      </p:pic>
      <p:pic>
        <p:nvPicPr>
          <p:cNvPr id="6" name="Picture 5" descr="A close-up of a dog&#10;&#10;Description automatically generated">
            <a:extLst>
              <a:ext uri="{FF2B5EF4-FFF2-40B4-BE49-F238E27FC236}">
                <a16:creationId xmlns:a16="http://schemas.microsoft.com/office/drawing/2014/main" id="{9906E143-C675-BB2C-5812-1671A34454B1}"/>
              </a:ext>
            </a:extLst>
          </p:cNvPr>
          <p:cNvPicPr>
            <a:picLocks noChangeAspect="1"/>
          </p:cNvPicPr>
          <p:nvPr/>
        </p:nvPicPr>
        <p:blipFill>
          <a:blip r:embed="rId4" cstate="print">
            <a:extLst>
              <a:ext uri="{28A0092B-C50C-407E-A947-70E740481C1C}">
                <a14:useLocalDpi xmlns:a14="http://schemas.microsoft.com/office/drawing/2010/main" val="0"/>
              </a:ext>
            </a:extLst>
          </a:blip>
          <a:srcRect l="21026" t="8400"/>
          <a:stretch/>
        </p:blipFill>
        <p:spPr>
          <a:xfrm>
            <a:off x="5321630" y="4117259"/>
            <a:ext cx="2851986" cy="2205307"/>
          </a:xfrm>
          <a:prstGeom prst="rect">
            <a:avLst/>
          </a:prstGeom>
        </p:spPr>
      </p:pic>
    </p:spTree>
    <p:extLst>
      <p:ext uri="{BB962C8B-B14F-4D97-AF65-F5344CB8AC3E}">
        <p14:creationId xmlns:p14="http://schemas.microsoft.com/office/powerpoint/2010/main" val="3952824437"/>
      </p:ext>
    </p:extLst>
  </p:cSld>
  <p:clrMapOvr>
    <a:masterClrMapping/>
  </p:clrMapOvr>
  <p:transition spd="med">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White Markings</a:t>
            </a:r>
          </a:p>
        </p:txBody>
      </p:sp>
      <p:sp>
        <p:nvSpPr>
          <p:cNvPr id="52227" name="Rectangle 3"/>
          <p:cNvSpPr>
            <a:spLocks noGrp="1" noChangeArrowheads="1"/>
          </p:cNvSpPr>
          <p:nvPr>
            <p:ph idx="1"/>
          </p:nvPr>
        </p:nvSpPr>
        <p:spPr>
          <a:xfrm>
            <a:off x="377829" y="3851167"/>
            <a:ext cx="8493121" cy="2663933"/>
          </a:xfrm>
        </p:spPr>
        <p:txBody>
          <a:bodyPr>
            <a:normAutofit fontScale="92500" lnSpcReduction="20000"/>
          </a:bodyPr>
          <a:lstStyle/>
          <a:p>
            <a:pPr eaLnBrk="1" hangingPunct="1">
              <a:lnSpc>
                <a:spcPct val="90000"/>
              </a:lnSpc>
              <a:spcAft>
                <a:spcPts val="1200"/>
              </a:spcAft>
              <a:buClr>
                <a:schemeClr val="accent6"/>
              </a:buClr>
              <a:buFont typeface="Wingdings" charset="2"/>
              <a:buChar char="Ø"/>
            </a:pPr>
            <a:r>
              <a:rPr lang="en-US" sz="2200" dirty="0">
                <a:latin typeface="Arial" panose="020B0604020202020204" pitchFamily="34" charset="0"/>
                <a:cs typeface="Arial" panose="020B0604020202020204" pitchFamily="34" charset="0"/>
              </a:rPr>
              <a:t>A white collar is not required, but when present the hairline of a white collar does not exceed the withers </a:t>
            </a:r>
            <a:r>
              <a:rPr lang="en-US" sz="2200" i="1" u="sng" dirty="0">
                <a:latin typeface="Arial" panose="020B0604020202020204" pitchFamily="34" charset="0"/>
                <a:cs typeface="Arial" panose="020B0604020202020204" pitchFamily="34" charset="0"/>
              </a:rPr>
              <a:t>at the skin</a:t>
            </a:r>
          </a:p>
          <a:p>
            <a:pPr eaLnBrk="1" hangingPunct="1">
              <a:lnSpc>
                <a:spcPct val="90000"/>
              </a:lnSpc>
              <a:spcAft>
                <a:spcPts val="1200"/>
              </a:spcAft>
              <a:buClr>
                <a:schemeClr val="accent6"/>
              </a:buClr>
              <a:buFont typeface="Wingdings" charset="2"/>
              <a:buChar char="Ø"/>
            </a:pPr>
            <a:r>
              <a:rPr lang="en-US" sz="2200" dirty="0">
                <a:latin typeface="Arial" panose="020B0604020202020204" pitchFamily="34" charset="0"/>
                <a:cs typeface="Arial" panose="020B0604020202020204" pitchFamily="34" charset="0"/>
              </a:rPr>
              <a:t>White is acceptable on neck (either in part or as a full collar) chest, legs, muzzle, underparts, blaze on head </a:t>
            </a:r>
            <a:r>
              <a:rPr lang="en-US" sz="2200" i="1" u="sng" dirty="0">
                <a:latin typeface="Arial" panose="020B0604020202020204" pitchFamily="34" charset="0"/>
                <a:cs typeface="Arial" panose="020B0604020202020204" pitchFamily="34" charset="0"/>
              </a:rPr>
              <a:t>but does not predominate</a:t>
            </a:r>
          </a:p>
          <a:p>
            <a:pPr eaLnBrk="1" hangingPunct="1">
              <a:lnSpc>
                <a:spcPct val="90000"/>
              </a:lnSpc>
              <a:spcAft>
                <a:spcPts val="1200"/>
              </a:spcAft>
              <a:buClr>
                <a:schemeClr val="accent6"/>
              </a:buClr>
              <a:buFont typeface="Wingdings" charset="2"/>
              <a:buChar char="Ø"/>
            </a:pPr>
            <a:r>
              <a:rPr lang="en-US" sz="2200" dirty="0">
                <a:latin typeface="Arial" panose="020B0604020202020204" pitchFamily="34" charset="0"/>
                <a:cs typeface="Arial" panose="020B0604020202020204" pitchFamily="34" charset="0"/>
              </a:rPr>
              <a:t>A small amount of white extending from the underline may be visible from the side, not to exceed one inch above the elbow </a:t>
            </a:r>
          </a:p>
          <a:p>
            <a:pPr eaLnBrk="1" hangingPunct="1">
              <a:lnSpc>
                <a:spcPct val="90000"/>
              </a:lnSpc>
              <a:spcAft>
                <a:spcPts val="1200"/>
              </a:spcAft>
              <a:buClr>
                <a:schemeClr val="accent6"/>
              </a:buClr>
              <a:buFont typeface="Wingdings" charset="2"/>
              <a:buChar char="Ø"/>
            </a:pPr>
            <a:r>
              <a:rPr lang="en-US" sz="2200" dirty="0">
                <a:latin typeface="Arial" panose="020B0604020202020204" pitchFamily="34" charset="0"/>
                <a:cs typeface="Arial" panose="020B0604020202020204" pitchFamily="34" charset="0"/>
              </a:rPr>
              <a:t>Ticking may be present in white markings</a:t>
            </a:r>
          </a:p>
          <a:p>
            <a:pPr eaLnBrk="1" hangingPunct="1">
              <a:lnSpc>
                <a:spcPct val="90000"/>
              </a:lnSpc>
              <a:spcAft>
                <a:spcPts val="1200"/>
              </a:spcAft>
              <a:buClr>
                <a:schemeClr val="accent6"/>
              </a:buClr>
              <a:buFont typeface="Wingdings" charset="2"/>
              <a:buChar char="Ø"/>
            </a:pPr>
            <a:endParaRPr lang="en-US" sz="2400" dirty="0">
              <a:latin typeface="Arial Narrow" pitchFamily="34" charset="0"/>
            </a:endParaRPr>
          </a:p>
        </p:txBody>
      </p:sp>
      <p:sp>
        <p:nvSpPr>
          <p:cNvPr id="5" name="Slide Number Placeholder 4">
            <a:extLst>
              <a:ext uri="{FF2B5EF4-FFF2-40B4-BE49-F238E27FC236}">
                <a16:creationId xmlns:a16="http://schemas.microsoft.com/office/drawing/2014/main" id="{D10A8384-03D8-345A-754C-345E13C2D029}"/>
              </a:ext>
            </a:extLst>
          </p:cNvPr>
          <p:cNvSpPr>
            <a:spLocks noGrp="1"/>
          </p:cNvSpPr>
          <p:nvPr>
            <p:ph type="sldNum" sz="quarter" idx="12"/>
          </p:nvPr>
        </p:nvSpPr>
        <p:spPr/>
        <p:txBody>
          <a:bodyPr/>
          <a:lstStyle/>
          <a:p>
            <a:pPr>
              <a:defRPr/>
            </a:pPr>
            <a:fld id="{7215B431-F355-454B-84F5-4B90A7DA6657}" type="slidenum">
              <a:rPr lang="en-US" smtClean="0"/>
              <a:pPr>
                <a:defRPr/>
              </a:pPr>
              <a:t>37</a:t>
            </a:fld>
            <a:endParaRPr lang="en-US" dirty="0"/>
          </a:p>
        </p:txBody>
      </p:sp>
      <p:pic>
        <p:nvPicPr>
          <p:cNvPr id="9" name="Picture 8" descr="A dog standing in grass&#10;&#10;Description automatically generated">
            <a:extLst>
              <a:ext uri="{FF2B5EF4-FFF2-40B4-BE49-F238E27FC236}">
                <a16:creationId xmlns:a16="http://schemas.microsoft.com/office/drawing/2014/main" id="{8199E440-D10D-D76A-B3C6-FBF1ED77C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472" y="1619280"/>
            <a:ext cx="2990843" cy="2087568"/>
          </a:xfrm>
          <a:prstGeom prst="rect">
            <a:avLst/>
          </a:prstGeom>
        </p:spPr>
      </p:pic>
      <p:pic>
        <p:nvPicPr>
          <p:cNvPr id="3" name="Picture 2" descr="A dog standing next to a person&#10;&#10;Description automatically generated">
            <a:extLst>
              <a:ext uri="{FF2B5EF4-FFF2-40B4-BE49-F238E27FC236}">
                <a16:creationId xmlns:a16="http://schemas.microsoft.com/office/drawing/2014/main" id="{8C77612C-D85E-E69F-0183-158AD0C4DDD6}"/>
              </a:ext>
            </a:extLst>
          </p:cNvPr>
          <p:cNvPicPr>
            <a:picLocks noChangeAspect="1"/>
          </p:cNvPicPr>
          <p:nvPr/>
        </p:nvPicPr>
        <p:blipFill>
          <a:blip r:embed="rId4" cstate="print">
            <a:extLst>
              <a:ext uri="{28A0092B-C50C-407E-A947-70E740481C1C}">
                <a14:useLocalDpi xmlns:a14="http://schemas.microsoft.com/office/drawing/2010/main" val="0"/>
              </a:ext>
            </a:extLst>
          </a:blip>
          <a:srcRect t="5064" b="7129"/>
          <a:stretch/>
        </p:blipFill>
        <p:spPr>
          <a:xfrm>
            <a:off x="5006818" y="1619280"/>
            <a:ext cx="2653885" cy="2087568"/>
          </a:xfrm>
          <a:prstGeom prst="rect">
            <a:avLst/>
          </a:prstGeom>
        </p:spPr>
      </p:pic>
    </p:spTree>
  </p:cSld>
  <p:clrMapOvr>
    <a:masterClrMapping/>
  </p:clrMapOvr>
  <p:transition spd="med">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White That is a Fault </a:t>
            </a:r>
          </a:p>
        </p:txBody>
      </p:sp>
      <p:sp>
        <p:nvSpPr>
          <p:cNvPr id="6" name="Slide Number Placeholder 5">
            <a:extLst>
              <a:ext uri="{FF2B5EF4-FFF2-40B4-BE49-F238E27FC236}">
                <a16:creationId xmlns:a16="http://schemas.microsoft.com/office/drawing/2014/main" id="{328F29D0-B937-6DB4-0CD4-86F7126C4C93}"/>
              </a:ext>
            </a:extLst>
          </p:cNvPr>
          <p:cNvSpPr>
            <a:spLocks noGrp="1"/>
          </p:cNvSpPr>
          <p:nvPr>
            <p:ph type="sldNum" sz="quarter" idx="12"/>
          </p:nvPr>
        </p:nvSpPr>
        <p:spPr/>
        <p:txBody>
          <a:bodyPr/>
          <a:lstStyle/>
          <a:p>
            <a:pPr>
              <a:defRPr/>
            </a:pPr>
            <a:fld id="{7215B431-F355-454B-84F5-4B90A7DA6657}" type="slidenum">
              <a:rPr lang="en-US" smtClean="0"/>
              <a:pPr>
                <a:defRPr/>
              </a:pPr>
              <a:t>38</a:t>
            </a:fld>
            <a:endParaRPr lang="en-US" dirty="0"/>
          </a:p>
        </p:txBody>
      </p:sp>
      <p:sp>
        <p:nvSpPr>
          <p:cNvPr id="2" name="AutoShape 2" descr="http://mail.aol.com/37288-111/aol-6/en-us/mail/get-attachment.aspx?uid=29970084&amp;folder=NewMail&amp;partId=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4" descr="http://mail.aol.com/37288-111/aol-6/en-us/mail/get-attachment.aspx?uid=29970084&amp;folder=NewMail&amp;partId=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0" name="Picture 2" descr="C:\Users\Owner\Desktop\mas power point\white_that_is_faulted.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80292" y="1756821"/>
            <a:ext cx="4414921" cy="38194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95708" y="1321878"/>
            <a:ext cx="3604791" cy="4862870"/>
          </a:xfrm>
          <a:prstGeom prst="rect">
            <a:avLst/>
          </a:prstGeom>
          <a:noFill/>
        </p:spPr>
        <p:txBody>
          <a:bodyPr wrap="square" rtlCol="0">
            <a:spAutoFit/>
          </a:bodyPr>
          <a:lstStyle/>
          <a:p>
            <a:pPr marL="342900" indent="-342900">
              <a:buClr>
                <a:schemeClr val="accent6"/>
              </a:buClr>
              <a:buSzPct val="70000"/>
              <a:buFont typeface="Wingdings" charset="2"/>
              <a:buChar char="Ø"/>
            </a:pPr>
            <a:endParaRPr lang="en-US" sz="1000" dirty="0"/>
          </a:p>
          <a:p>
            <a:pPr marL="285750" indent="-285750">
              <a:buClr>
                <a:schemeClr val="accent6"/>
              </a:buClr>
              <a:buSzPct val="70000"/>
              <a:buFont typeface="Wingdings" charset="2"/>
              <a:buChar char="Ø"/>
            </a:pPr>
            <a:endParaRPr lang="en-US" sz="2000" dirty="0"/>
          </a:p>
          <a:p>
            <a:pPr marL="285750" indent="-28575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Eyes that are not fully surrounded by color &amp; pigment</a:t>
            </a:r>
          </a:p>
          <a:p>
            <a:pPr marL="285750" indent="-285750">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285750" indent="-28575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White on the collar (at the skin) that exceeds the point of the withers</a:t>
            </a:r>
          </a:p>
          <a:p>
            <a:pPr marL="285750" indent="-285750">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285750" indent="-28575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White on the underline that exceeds 1 inch above the elbow </a:t>
            </a:r>
          </a:p>
          <a:p>
            <a:pPr marL="285750" indent="-285750">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285750" indent="-28575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White on ears that exceeds 25% of ear</a:t>
            </a:r>
          </a:p>
        </p:txBody>
      </p:sp>
    </p:spTree>
    <p:extLst>
      <p:ext uri="{BB962C8B-B14F-4D97-AF65-F5344CB8AC3E}">
        <p14:creationId xmlns:p14="http://schemas.microsoft.com/office/powerpoint/2010/main" val="3978997177"/>
      </p:ext>
    </p:extLst>
  </p:cSld>
  <p:clrMapOvr>
    <a:masterClrMapping/>
  </p:clrMapOvr>
  <p:transition spd="med">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Minimal Merle</a:t>
            </a:r>
          </a:p>
        </p:txBody>
      </p:sp>
      <p:sp>
        <p:nvSpPr>
          <p:cNvPr id="4" name="Slide Number Placeholder 3">
            <a:extLst>
              <a:ext uri="{FF2B5EF4-FFF2-40B4-BE49-F238E27FC236}">
                <a16:creationId xmlns:a16="http://schemas.microsoft.com/office/drawing/2014/main" id="{95F505F5-EA32-A2A4-98A0-447052DA7077}"/>
              </a:ext>
            </a:extLst>
          </p:cNvPr>
          <p:cNvSpPr>
            <a:spLocks noGrp="1"/>
          </p:cNvSpPr>
          <p:nvPr>
            <p:ph type="sldNum" sz="quarter" idx="12"/>
          </p:nvPr>
        </p:nvSpPr>
        <p:spPr/>
        <p:txBody>
          <a:bodyPr/>
          <a:lstStyle/>
          <a:p>
            <a:pPr>
              <a:defRPr/>
            </a:pPr>
            <a:fld id="{7215B431-F355-454B-84F5-4B90A7DA6657}" type="slidenum">
              <a:rPr lang="en-US" smtClean="0"/>
              <a:pPr>
                <a:defRPr/>
              </a:pPr>
              <a:t>39</a:t>
            </a:fld>
            <a:endParaRPr lang="en-US" dirty="0"/>
          </a:p>
        </p:txBody>
      </p:sp>
      <p:pic>
        <p:nvPicPr>
          <p:cNvPr id="5122" name="Picture 2" descr="C:\Users\Owner\Desktop\mas power point\penn_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1011" y="1707380"/>
            <a:ext cx="3130296" cy="3089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97279" y="4829684"/>
            <a:ext cx="7757225" cy="1631216"/>
          </a:xfrm>
          <a:prstGeom prst="rect">
            <a:avLst/>
          </a:prstGeom>
          <a:noFill/>
        </p:spPr>
        <p:txBody>
          <a:bodyPr wrap="square" rtlCol="0">
            <a:spAutoFit/>
          </a:bodyPr>
          <a:lstStyle/>
          <a:p>
            <a:pPr marL="342900" indent="-34290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Minimal merles do occur in our breed and may not look like a typical merle but will have a small patch of merle somewhere.</a:t>
            </a:r>
          </a:p>
          <a:p>
            <a:pPr marL="342900" indent="-342900">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342900" indent="-34290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In cases where the merling is light, it is sometimes necessary to separate the hair and compare the patch to a known white area.</a:t>
            </a:r>
          </a:p>
        </p:txBody>
      </p:sp>
      <p:pic>
        <p:nvPicPr>
          <p:cNvPr id="5" name="Picture 4" descr="A dog standing on a table&#10;&#10;Description automatically generated">
            <a:extLst>
              <a:ext uri="{FF2B5EF4-FFF2-40B4-BE49-F238E27FC236}">
                <a16:creationId xmlns:a16="http://schemas.microsoft.com/office/drawing/2014/main" id="{FBE91DD9-4FF3-D33B-C19D-DC399DA8E7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0802" y="1742900"/>
            <a:ext cx="3772773" cy="3053588"/>
          </a:xfrm>
          <a:prstGeom prst="rect">
            <a:avLst/>
          </a:prstGeom>
        </p:spPr>
      </p:pic>
    </p:spTree>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General Appearance</a:t>
            </a:r>
          </a:p>
        </p:txBody>
      </p:sp>
      <p:sp>
        <p:nvSpPr>
          <p:cNvPr id="18435" name="Rectangle 3"/>
          <p:cNvSpPr>
            <a:spLocks noGrp="1" noChangeArrowheads="1"/>
          </p:cNvSpPr>
          <p:nvPr>
            <p:ph idx="1"/>
          </p:nvPr>
        </p:nvSpPr>
        <p:spPr>
          <a:xfrm>
            <a:off x="258369" y="1411134"/>
            <a:ext cx="4854808" cy="5325457"/>
          </a:xfrm>
        </p:spPr>
        <p:txBody>
          <a:bodyPr>
            <a:normAutofit fontScale="85000" lnSpcReduction="10000"/>
          </a:bodyPr>
          <a:lstStyle/>
          <a:p>
            <a:pPr eaLnBrk="1" hangingPunct="1">
              <a:spcAft>
                <a:spcPts val="1200"/>
              </a:spcAft>
              <a:buClr>
                <a:schemeClr val="accent6"/>
              </a:buClr>
              <a:buFont typeface="Wingdings" charset="2"/>
              <a:buChar char="Ø"/>
            </a:pPr>
            <a:r>
              <a:rPr lang="en-US" sz="2000" dirty="0">
                <a:latin typeface="Arial"/>
                <a:cs typeface="Arial"/>
              </a:rPr>
              <a:t>Slightly longer than tall</a:t>
            </a:r>
          </a:p>
          <a:p>
            <a:pPr eaLnBrk="1" hangingPunct="1">
              <a:spcAft>
                <a:spcPts val="1200"/>
              </a:spcAft>
              <a:buClr>
                <a:schemeClr val="accent6"/>
              </a:buClr>
              <a:buFont typeface="Wingdings" charset="2"/>
              <a:buChar char="Ø"/>
            </a:pPr>
            <a:r>
              <a:rPr lang="en-US" sz="2000" dirty="0">
                <a:latin typeface="Arial"/>
                <a:cs typeface="Arial"/>
              </a:rPr>
              <a:t>Moderate bone in proportion to body without extremes</a:t>
            </a:r>
          </a:p>
          <a:p>
            <a:pPr eaLnBrk="1" hangingPunct="1">
              <a:spcAft>
                <a:spcPts val="1200"/>
              </a:spcAft>
              <a:buClr>
                <a:schemeClr val="accent6"/>
              </a:buClr>
              <a:buFont typeface="Wingdings" charset="2"/>
              <a:buChar char="Ø"/>
            </a:pPr>
            <a:r>
              <a:rPr lang="en-US" sz="2000" dirty="0">
                <a:latin typeface="Arial"/>
                <a:cs typeface="Arial"/>
              </a:rPr>
              <a:t>Smooth, easy &amp; well-balanced gait</a:t>
            </a:r>
          </a:p>
          <a:p>
            <a:pPr eaLnBrk="1" hangingPunct="1">
              <a:spcAft>
                <a:spcPts val="1200"/>
              </a:spcAft>
              <a:buClr>
                <a:schemeClr val="accent6"/>
              </a:buClr>
              <a:buFont typeface="Wingdings" charset="2"/>
              <a:buChar char="Ø"/>
            </a:pPr>
            <a:r>
              <a:rPr lang="en-US" sz="2000" dirty="0">
                <a:latin typeface="Arial"/>
                <a:cs typeface="Arial"/>
              </a:rPr>
              <a:t>Versatile and exceptionally agile with strength &amp; stamina</a:t>
            </a:r>
          </a:p>
          <a:p>
            <a:pPr eaLnBrk="1" hangingPunct="1">
              <a:spcAft>
                <a:spcPts val="1200"/>
              </a:spcAft>
              <a:buClr>
                <a:schemeClr val="accent6"/>
              </a:buClr>
              <a:buFont typeface="Wingdings" charset="2"/>
              <a:buChar char="Ø"/>
            </a:pPr>
            <a:r>
              <a:rPr lang="en-US" sz="2000" dirty="0">
                <a:latin typeface="Arial"/>
                <a:cs typeface="Arial"/>
              </a:rPr>
              <a:t>Devoted and a biddable worker with superior intelligence</a:t>
            </a:r>
          </a:p>
          <a:p>
            <a:pPr eaLnBrk="1" hangingPunct="1">
              <a:spcAft>
                <a:spcPts val="1200"/>
              </a:spcAft>
              <a:buClr>
                <a:schemeClr val="accent6"/>
              </a:buClr>
              <a:buFont typeface="Wingdings" charset="2"/>
              <a:buChar char="Ø"/>
            </a:pPr>
            <a:r>
              <a:rPr lang="en-US" sz="2000" dirty="0">
                <a:latin typeface="Arial"/>
                <a:cs typeface="Arial"/>
              </a:rPr>
              <a:t>Loyal companion with a watchful expression</a:t>
            </a:r>
          </a:p>
          <a:p>
            <a:pPr eaLnBrk="1" hangingPunct="1">
              <a:spcAft>
                <a:spcPts val="1200"/>
              </a:spcAft>
              <a:buClr>
                <a:schemeClr val="accent6"/>
              </a:buClr>
              <a:buFont typeface="Wingdings" charset="2"/>
              <a:buChar char="Ø"/>
            </a:pPr>
            <a:r>
              <a:rPr lang="en-US" sz="2000" dirty="0">
                <a:latin typeface="Arial"/>
                <a:cs typeface="Arial"/>
              </a:rPr>
              <a:t>Medium length double coat </a:t>
            </a:r>
          </a:p>
          <a:p>
            <a:pPr eaLnBrk="1" hangingPunct="1">
              <a:spcAft>
                <a:spcPts val="1200"/>
              </a:spcAft>
              <a:buClr>
                <a:schemeClr val="accent6"/>
              </a:buClr>
              <a:buFont typeface="Wingdings" charset="2"/>
              <a:buChar char="Ø"/>
            </a:pPr>
            <a:r>
              <a:rPr lang="en-US" sz="2000" dirty="0">
                <a:latin typeface="Arial"/>
                <a:cs typeface="Arial"/>
              </a:rPr>
              <a:t>Coloring offers variety and individuality</a:t>
            </a:r>
          </a:p>
          <a:p>
            <a:pPr eaLnBrk="1" hangingPunct="1">
              <a:spcAft>
                <a:spcPts val="1200"/>
              </a:spcAft>
              <a:buClr>
                <a:schemeClr val="accent6"/>
              </a:buClr>
              <a:buFont typeface="Wingdings" charset="2"/>
              <a:buChar char="Ø"/>
            </a:pPr>
            <a:r>
              <a:rPr lang="en-US" sz="2000" dirty="0">
                <a:latin typeface="Arial"/>
                <a:cs typeface="Arial"/>
              </a:rPr>
              <a:t>Docked or natural bob tail is preferred</a:t>
            </a:r>
          </a:p>
        </p:txBody>
      </p:sp>
      <p:sp>
        <p:nvSpPr>
          <p:cNvPr id="4" name="Slide Number Placeholder 3">
            <a:extLst>
              <a:ext uri="{FF2B5EF4-FFF2-40B4-BE49-F238E27FC236}">
                <a16:creationId xmlns:a16="http://schemas.microsoft.com/office/drawing/2014/main" id="{9094B1B3-2CE7-6DCC-FD22-9883AA976E6E}"/>
              </a:ext>
            </a:extLst>
          </p:cNvPr>
          <p:cNvSpPr>
            <a:spLocks noGrp="1"/>
          </p:cNvSpPr>
          <p:nvPr>
            <p:ph type="sldNum" sz="quarter" idx="12"/>
          </p:nvPr>
        </p:nvSpPr>
        <p:spPr/>
        <p:txBody>
          <a:bodyPr/>
          <a:lstStyle/>
          <a:p>
            <a:pPr>
              <a:defRPr/>
            </a:pPr>
            <a:fld id="{7215B431-F355-454B-84F5-4B90A7DA6657}" type="slidenum">
              <a:rPr lang="en-US" smtClean="0"/>
              <a:pPr>
                <a:defRPr/>
              </a:pPr>
              <a:t>4</a:t>
            </a:fld>
            <a:endParaRPr lang="en-US" dirty="0"/>
          </a:p>
        </p:txBody>
      </p:sp>
      <p:pic>
        <p:nvPicPr>
          <p:cNvPr id="3" name="Picture 2">
            <a:extLst>
              <a:ext uri="{FF2B5EF4-FFF2-40B4-BE49-F238E27FC236}">
                <a16:creationId xmlns:a16="http://schemas.microsoft.com/office/drawing/2014/main" id="{651B78B2-E795-D314-5158-2E1FB1248AD0}"/>
              </a:ext>
            </a:extLst>
          </p:cNvPr>
          <p:cNvPicPr>
            <a:picLocks noChangeAspect="1"/>
          </p:cNvPicPr>
          <p:nvPr/>
        </p:nvPicPr>
        <p:blipFill>
          <a:blip r:embed="rId3">
            <a:extLst>
              <a:ext uri="{28A0092B-C50C-407E-A947-70E740481C1C}">
                <a14:useLocalDpi xmlns:a14="http://schemas.microsoft.com/office/drawing/2010/main" val="0"/>
              </a:ext>
            </a:extLst>
          </a:blip>
          <a:srcRect l="35780" t="29838" r="35335" b="31989"/>
          <a:stretch/>
        </p:blipFill>
        <p:spPr>
          <a:xfrm>
            <a:off x="5421403" y="1612038"/>
            <a:ext cx="3217772" cy="2461823"/>
          </a:xfrm>
          <a:prstGeom prst="rect">
            <a:avLst/>
          </a:prstGeom>
        </p:spPr>
      </p:pic>
      <p:pic>
        <p:nvPicPr>
          <p:cNvPr id="7" name="Picture 6" descr="A dog standing on a sidewalk&#10;&#10;Description automatically generated">
            <a:extLst>
              <a:ext uri="{FF2B5EF4-FFF2-40B4-BE49-F238E27FC236}">
                <a16:creationId xmlns:a16="http://schemas.microsoft.com/office/drawing/2014/main" id="{BA31870D-3439-B2DD-6CF6-139A860D1E8A}"/>
              </a:ext>
            </a:extLst>
          </p:cNvPr>
          <p:cNvPicPr>
            <a:picLocks noChangeAspect="1"/>
          </p:cNvPicPr>
          <p:nvPr/>
        </p:nvPicPr>
        <p:blipFill>
          <a:blip r:embed="rId4">
            <a:extLst>
              <a:ext uri="{28A0092B-C50C-407E-A947-70E740481C1C}">
                <a14:useLocalDpi xmlns:a14="http://schemas.microsoft.com/office/drawing/2010/main" val="0"/>
              </a:ext>
            </a:extLst>
          </a:blip>
          <a:srcRect t="812" r="41156" b="20843"/>
          <a:stretch/>
        </p:blipFill>
        <p:spPr>
          <a:xfrm>
            <a:off x="5421403" y="4073862"/>
            <a:ext cx="3217772" cy="2448119"/>
          </a:xfrm>
          <a:prstGeom prst="rect">
            <a:avLst/>
          </a:prstGeom>
        </p:spPr>
      </p:pic>
    </p:spTree>
  </p:cSld>
  <p:clrMapOvr>
    <a:masterClrMapping/>
  </p:clrMapOvr>
  <p:transition spd="med">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Gait from the Side</a:t>
            </a:r>
          </a:p>
        </p:txBody>
      </p:sp>
      <p:sp>
        <p:nvSpPr>
          <p:cNvPr id="49155" name="Rectangle 3"/>
          <p:cNvSpPr>
            <a:spLocks noGrp="1" noChangeArrowheads="1"/>
          </p:cNvSpPr>
          <p:nvPr>
            <p:ph idx="1"/>
          </p:nvPr>
        </p:nvSpPr>
        <p:spPr>
          <a:xfrm>
            <a:off x="457200" y="1833464"/>
            <a:ext cx="3900196" cy="4654085"/>
          </a:xfrm>
        </p:spPr>
        <p:txBody>
          <a:bodyPr/>
          <a:lstStyle/>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Smooth, free, and easy exhibiting agility of movement with a well-balanced, ground-covering stride</a:t>
            </a:r>
          </a:p>
          <a:p>
            <a:pPr eaLnBrk="1" hangingPunct="1">
              <a:spcAft>
                <a:spcPts val="1200"/>
              </a:spcAft>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marL="0" indent="0" eaLnBrk="1" hangingPunct="1">
              <a:spcAft>
                <a:spcPts val="1200"/>
              </a:spcAft>
              <a:buClr>
                <a:schemeClr val="accent6"/>
              </a:buClr>
              <a:buNone/>
            </a:pPr>
            <a:endParaRPr lang="en-US" sz="2000" dirty="0">
              <a:latin typeface="Arial" panose="020B0604020202020204" pitchFamily="34" charset="0"/>
              <a:cs typeface="Arial" panose="020B0604020202020204" pitchFamily="34" charset="0"/>
            </a:endParaRP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Agile and able to change direction or alter gait instantly</a:t>
            </a:r>
          </a:p>
          <a:p>
            <a:pPr eaLnBrk="1" hangingPunct="1">
              <a:spcAft>
                <a:spcPts val="1200"/>
              </a:spcAft>
              <a:buClr>
                <a:schemeClr val="accent6"/>
              </a:buClr>
              <a:buFont typeface="Wingdings" charset="2"/>
              <a:buChar char="Ø"/>
            </a:pPr>
            <a:endParaRPr lang="en-US" sz="2000" dirty="0">
              <a:latin typeface="Arial Narrow"/>
              <a:cs typeface="Arial Narrow"/>
            </a:endParaRPr>
          </a:p>
          <a:p>
            <a:pPr eaLnBrk="1" hangingPunct="1">
              <a:spcAft>
                <a:spcPts val="1200"/>
              </a:spcAft>
              <a:buFont typeface="Wingdings" pitchFamily="2" charset="2"/>
              <a:buChar char="§"/>
            </a:pPr>
            <a:endParaRPr lang="en-US" sz="2000" dirty="0">
              <a:latin typeface="Arial Narrow" pitchFamily="34" charset="0"/>
            </a:endParaRPr>
          </a:p>
        </p:txBody>
      </p:sp>
      <p:sp>
        <p:nvSpPr>
          <p:cNvPr id="3" name="Slide Number Placeholder 2">
            <a:extLst>
              <a:ext uri="{FF2B5EF4-FFF2-40B4-BE49-F238E27FC236}">
                <a16:creationId xmlns:a16="http://schemas.microsoft.com/office/drawing/2014/main" id="{B3335EA1-8948-5534-8D2F-AD08EC83D579}"/>
              </a:ext>
            </a:extLst>
          </p:cNvPr>
          <p:cNvSpPr>
            <a:spLocks noGrp="1"/>
          </p:cNvSpPr>
          <p:nvPr>
            <p:ph type="sldNum" sz="quarter" idx="12"/>
          </p:nvPr>
        </p:nvSpPr>
        <p:spPr/>
        <p:txBody>
          <a:bodyPr/>
          <a:lstStyle/>
          <a:p>
            <a:pPr>
              <a:defRPr/>
            </a:pPr>
            <a:fld id="{7215B431-F355-454B-84F5-4B90A7DA6657}" type="slidenum">
              <a:rPr lang="en-US" smtClean="0"/>
              <a:pPr>
                <a:defRPr/>
              </a:pPr>
              <a:t>40</a:t>
            </a:fld>
            <a:endParaRPr lang="en-US" dirty="0"/>
          </a:p>
        </p:txBody>
      </p:sp>
      <p:pic>
        <p:nvPicPr>
          <p:cNvPr id="14" name="Picture 13" descr="A dog walking on grass&#10;&#10;Description automatically generated">
            <a:extLst>
              <a:ext uri="{FF2B5EF4-FFF2-40B4-BE49-F238E27FC236}">
                <a16:creationId xmlns:a16="http://schemas.microsoft.com/office/drawing/2014/main" id="{9EB26E56-44F5-90DD-162B-6B18CC5EE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48882"/>
            <a:ext cx="3975823" cy="2505074"/>
          </a:xfrm>
          <a:prstGeom prst="rect">
            <a:avLst/>
          </a:prstGeom>
        </p:spPr>
      </p:pic>
      <p:pic>
        <p:nvPicPr>
          <p:cNvPr id="16" name="Picture 15" descr="A dog walking on grass&#10;&#10;Description automatically generated">
            <a:extLst>
              <a:ext uri="{FF2B5EF4-FFF2-40B4-BE49-F238E27FC236}">
                <a16:creationId xmlns:a16="http://schemas.microsoft.com/office/drawing/2014/main" id="{3060F9D7-EEE6-A0F6-6A01-E6E29CD0C4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160506"/>
            <a:ext cx="3975823" cy="2252743"/>
          </a:xfrm>
          <a:prstGeom prst="rect">
            <a:avLst/>
          </a:prstGeom>
        </p:spPr>
      </p:pic>
    </p:spTree>
  </p:cSld>
  <p:clrMapOvr>
    <a:masterClrMapping/>
  </p:clrMapOvr>
  <p:transition spd="med">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8F800-C204-B7EA-1888-A037804CE025}"/>
              </a:ext>
            </a:extLst>
          </p:cNvPr>
          <p:cNvSpPr>
            <a:spLocks noGrp="1"/>
          </p:cNvSpPr>
          <p:nvPr>
            <p:ph type="title"/>
          </p:nvPr>
        </p:nvSpPr>
        <p:spPr/>
        <p:txBody>
          <a:bodyPr/>
          <a:lstStyle/>
          <a:p>
            <a:r>
              <a:rPr lang="en-US" dirty="0"/>
              <a:t>Gait from the Side #2</a:t>
            </a:r>
          </a:p>
        </p:txBody>
      </p:sp>
      <p:pic>
        <p:nvPicPr>
          <p:cNvPr id="9" name="Content Placeholder 8" descr="A dog running on the road&#10;&#10;Description automatically generated">
            <a:extLst>
              <a:ext uri="{FF2B5EF4-FFF2-40B4-BE49-F238E27FC236}">
                <a16:creationId xmlns:a16="http://schemas.microsoft.com/office/drawing/2014/main" id="{121DD0AC-1C31-5DC8-9B64-C36817E7B40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5129" y="4083190"/>
            <a:ext cx="3732033" cy="2527830"/>
          </a:xfrm>
        </p:spPr>
      </p:pic>
      <p:sp>
        <p:nvSpPr>
          <p:cNvPr id="4" name="Slide Number Placeholder 3">
            <a:extLst>
              <a:ext uri="{FF2B5EF4-FFF2-40B4-BE49-F238E27FC236}">
                <a16:creationId xmlns:a16="http://schemas.microsoft.com/office/drawing/2014/main" id="{DF5B541F-2F60-E210-822C-B453587ED1A6}"/>
              </a:ext>
            </a:extLst>
          </p:cNvPr>
          <p:cNvSpPr>
            <a:spLocks noGrp="1"/>
          </p:cNvSpPr>
          <p:nvPr>
            <p:ph type="sldNum" sz="quarter" idx="12"/>
          </p:nvPr>
        </p:nvSpPr>
        <p:spPr/>
        <p:txBody>
          <a:bodyPr/>
          <a:lstStyle/>
          <a:p>
            <a:pPr>
              <a:defRPr/>
            </a:pPr>
            <a:fld id="{7215B431-F355-454B-84F5-4B90A7DA6657}" type="slidenum">
              <a:rPr lang="en-US" smtClean="0"/>
              <a:pPr>
                <a:defRPr/>
              </a:pPr>
              <a:t>41</a:t>
            </a:fld>
            <a:endParaRPr lang="en-US" dirty="0"/>
          </a:p>
        </p:txBody>
      </p:sp>
      <p:pic>
        <p:nvPicPr>
          <p:cNvPr id="11" name="Picture 10" descr="A dog walking on grass&#10;&#10;Description automatically generated">
            <a:extLst>
              <a:ext uri="{FF2B5EF4-FFF2-40B4-BE49-F238E27FC236}">
                <a16:creationId xmlns:a16="http://schemas.microsoft.com/office/drawing/2014/main" id="{537B2678-3168-6D24-2D6C-4E71AF891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5129" y="1642188"/>
            <a:ext cx="3732033" cy="2313861"/>
          </a:xfrm>
          <a:prstGeom prst="rect">
            <a:avLst/>
          </a:prstGeom>
        </p:spPr>
      </p:pic>
      <p:sp>
        <p:nvSpPr>
          <p:cNvPr id="15" name="TextBox 14">
            <a:extLst>
              <a:ext uri="{FF2B5EF4-FFF2-40B4-BE49-F238E27FC236}">
                <a16:creationId xmlns:a16="http://schemas.microsoft.com/office/drawing/2014/main" id="{AC946B0A-5DB3-5661-C32E-5CFA794D6FA9}"/>
              </a:ext>
            </a:extLst>
          </p:cNvPr>
          <p:cNvSpPr txBox="1"/>
          <p:nvPr/>
        </p:nvSpPr>
        <p:spPr>
          <a:xfrm>
            <a:off x="258370" y="1642188"/>
            <a:ext cx="5032088" cy="4462760"/>
          </a:xfrm>
          <a:prstGeom prst="rect">
            <a:avLst/>
          </a:prstGeom>
          <a:noFill/>
        </p:spPr>
        <p:txBody>
          <a:bodyPr wrap="square" rtlCol="0">
            <a:spAutoFit/>
          </a:bodyPr>
          <a:lstStyle/>
          <a:p>
            <a:pPr eaLnBrk="1" hangingPunct="1">
              <a:spcAft>
                <a:spcPts val="1200"/>
              </a:spcAft>
              <a:buClr>
                <a:schemeClr val="accent6"/>
              </a:buClr>
              <a:buFont typeface="Wingdings" charset="2"/>
              <a:buChar char="Ø"/>
            </a:pPr>
            <a:endParaRPr lang="en-US" sz="2400" dirty="0">
              <a:latin typeface="Arial Narrow"/>
              <a:cs typeface="Arial Narrow"/>
            </a:endParaRP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Well balanced gait with the back remaining firm and level</a:t>
            </a:r>
          </a:p>
          <a:p>
            <a:pPr eaLnBrk="1" hangingPunct="1">
              <a:spcAft>
                <a:spcPts val="1200"/>
              </a:spcAft>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spcAft>
                <a:spcPts val="1200"/>
              </a:spcAft>
              <a:buClr>
                <a:schemeClr val="accent6"/>
              </a:buClr>
            </a:pPr>
            <a:endParaRPr lang="en-US" sz="2000" dirty="0">
              <a:latin typeface="Arial" panose="020B0604020202020204" pitchFamily="34" charset="0"/>
              <a:cs typeface="Arial" panose="020B0604020202020204" pitchFamily="34" charset="0"/>
            </a:endParaRPr>
          </a:p>
          <a:p>
            <a:pPr eaLnBrk="1" hangingPunct="1">
              <a:spcAft>
                <a:spcPts val="1200"/>
              </a:spcAft>
              <a:buClr>
                <a:schemeClr val="accent6"/>
              </a:buClr>
            </a:pPr>
            <a:endParaRPr lang="en-US" sz="2000" dirty="0">
              <a:latin typeface="Arial" panose="020B0604020202020204" pitchFamily="34" charset="0"/>
              <a:cs typeface="Arial" panose="020B0604020202020204" pitchFamily="34" charset="0"/>
            </a:endParaRPr>
          </a:p>
          <a:p>
            <a:pPr eaLnBrk="1" hangingPunct="1">
              <a:spcAft>
                <a:spcPts val="1200"/>
              </a:spcAft>
              <a:buClr>
                <a:schemeClr val="accent6"/>
              </a:buClr>
            </a:pPr>
            <a:endParaRPr lang="en-US" sz="2000" dirty="0">
              <a:latin typeface="Arial" panose="020B0604020202020204" pitchFamily="34" charset="0"/>
              <a:cs typeface="Arial" panose="020B0604020202020204" pitchFamily="34" charset="0"/>
            </a:endParaRPr>
          </a:p>
          <a:p>
            <a:pPr eaLnBrk="1" hangingPunct="1">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When traveling at a trot, the head is carried in a natural position with neck extended forward and nearly level or slightly above the topline</a:t>
            </a:r>
          </a:p>
        </p:txBody>
      </p:sp>
    </p:spTree>
    <p:extLst>
      <p:ext uri="{BB962C8B-B14F-4D97-AF65-F5344CB8AC3E}">
        <p14:creationId xmlns:p14="http://schemas.microsoft.com/office/powerpoint/2010/main" val="2456240296"/>
      </p:ext>
    </p:extLst>
  </p:cSld>
  <p:clrMapOvr>
    <a:masterClrMapping/>
  </p:clrMapOvr>
  <p:transition spd="med">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Coming and Going</a:t>
            </a:r>
          </a:p>
        </p:txBody>
      </p:sp>
      <p:sp>
        <p:nvSpPr>
          <p:cNvPr id="48131" name="Rectangle 3"/>
          <p:cNvSpPr>
            <a:spLocks noGrp="1" noChangeArrowheads="1"/>
          </p:cNvSpPr>
          <p:nvPr>
            <p:ph idx="1"/>
          </p:nvPr>
        </p:nvSpPr>
        <p:spPr>
          <a:xfrm>
            <a:off x="121298" y="1561355"/>
            <a:ext cx="5019869" cy="4699485"/>
          </a:xfrm>
        </p:spPr>
        <p:txBody>
          <a:bodyPr>
            <a:normAutofit fontScale="92500" lnSpcReduction="10000"/>
          </a:bodyPr>
          <a:lstStyle/>
          <a:p>
            <a:pPr eaLnBrk="1" hangingPunct="1">
              <a:lnSpc>
                <a:spcPct val="90000"/>
              </a:lnSpc>
              <a:spcAft>
                <a:spcPts val="1200"/>
              </a:spcAft>
              <a:buClr>
                <a:schemeClr val="accent6"/>
              </a:buClr>
              <a:buFont typeface="Wingdings" charset="2"/>
              <a:buChar char="Ø"/>
            </a:pPr>
            <a:endParaRPr lang="en-US" sz="2400" dirty="0">
              <a:latin typeface="Arial Narrow"/>
              <a:cs typeface="Arial Narrow"/>
            </a:endParaRPr>
          </a:p>
          <a:p>
            <a:pPr eaLnBrk="1" hangingPunct="1">
              <a:lnSpc>
                <a:spcPct val="90000"/>
              </a:lnSpc>
              <a:spcAft>
                <a:spcPts val="1200"/>
              </a:spcAft>
              <a:buClr>
                <a:schemeClr val="accent6"/>
              </a:buClr>
              <a:buFont typeface="Wingdings" charset="2"/>
              <a:buChar char="Ø"/>
            </a:pPr>
            <a:r>
              <a:rPr lang="en-US" sz="2200" dirty="0">
                <a:latin typeface="Arial" panose="020B0604020202020204" pitchFamily="34" charset="0"/>
                <a:cs typeface="Arial" panose="020B0604020202020204" pitchFamily="34" charset="0"/>
              </a:rPr>
              <a:t>Fore and hind legs move straight and parallel with the center line of the body </a:t>
            </a:r>
          </a:p>
          <a:p>
            <a:pPr eaLnBrk="1" hangingPunct="1">
              <a:lnSpc>
                <a:spcPct val="90000"/>
              </a:lnSpc>
              <a:spcAft>
                <a:spcPts val="1200"/>
              </a:spcAft>
              <a:buClr>
                <a:schemeClr val="accent6"/>
              </a:buClr>
              <a:buFont typeface="Wingdings" charset="2"/>
              <a:buChar char="Ø"/>
            </a:pPr>
            <a:endParaRPr lang="en-US" sz="2200" dirty="0">
              <a:latin typeface="Arial" panose="020B0604020202020204" pitchFamily="34" charset="0"/>
              <a:cs typeface="Arial" panose="020B0604020202020204" pitchFamily="34" charset="0"/>
            </a:endParaRPr>
          </a:p>
          <a:p>
            <a:pPr eaLnBrk="1" hangingPunct="1">
              <a:lnSpc>
                <a:spcPct val="90000"/>
              </a:lnSpc>
              <a:spcAft>
                <a:spcPts val="1200"/>
              </a:spcAft>
              <a:buClr>
                <a:schemeClr val="accent6"/>
              </a:buClr>
              <a:buFont typeface="Wingdings" charset="2"/>
              <a:buChar char="Ø"/>
            </a:pPr>
            <a:endParaRPr lang="en-US" sz="2200" dirty="0">
              <a:latin typeface="Arial" panose="020B0604020202020204" pitchFamily="34" charset="0"/>
              <a:cs typeface="Arial" panose="020B0604020202020204" pitchFamily="34" charset="0"/>
            </a:endParaRPr>
          </a:p>
          <a:p>
            <a:pPr marL="0" indent="0" eaLnBrk="1" hangingPunct="1">
              <a:lnSpc>
                <a:spcPct val="90000"/>
              </a:lnSpc>
              <a:spcAft>
                <a:spcPts val="1200"/>
              </a:spcAft>
              <a:buClr>
                <a:schemeClr val="accent6"/>
              </a:buClr>
              <a:buNone/>
            </a:pPr>
            <a:endParaRPr lang="en-US" sz="2200" dirty="0">
              <a:latin typeface="Arial" panose="020B0604020202020204" pitchFamily="34" charset="0"/>
              <a:cs typeface="Arial" panose="020B0604020202020204" pitchFamily="34" charset="0"/>
            </a:endParaRPr>
          </a:p>
          <a:p>
            <a:pPr eaLnBrk="1" hangingPunct="1">
              <a:lnSpc>
                <a:spcPct val="90000"/>
              </a:lnSpc>
              <a:spcAft>
                <a:spcPts val="1200"/>
              </a:spcAft>
              <a:buClr>
                <a:schemeClr val="accent6"/>
              </a:buClr>
              <a:buFont typeface="Wingdings" charset="2"/>
              <a:buChar char="Ø"/>
            </a:pPr>
            <a:endParaRPr lang="en-US" sz="2200" dirty="0">
              <a:latin typeface="Arial" panose="020B0604020202020204" pitchFamily="34" charset="0"/>
              <a:cs typeface="Arial" panose="020B0604020202020204" pitchFamily="34" charset="0"/>
            </a:endParaRPr>
          </a:p>
          <a:p>
            <a:pPr eaLnBrk="1" hangingPunct="1">
              <a:lnSpc>
                <a:spcPct val="90000"/>
              </a:lnSpc>
              <a:spcAft>
                <a:spcPts val="1200"/>
              </a:spcAft>
              <a:buClr>
                <a:schemeClr val="accent6"/>
              </a:buClr>
              <a:buFont typeface="Wingdings" charset="2"/>
              <a:buChar char="Ø"/>
            </a:pPr>
            <a:r>
              <a:rPr lang="en-US" sz="2200" dirty="0">
                <a:latin typeface="Arial" panose="020B0604020202020204" pitchFamily="34" charset="0"/>
                <a:cs typeface="Arial" panose="020B0604020202020204" pitchFamily="34" charset="0"/>
              </a:rPr>
              <a:t>The MAS is not a single-tracking breed, but as speed increases, the feet, both front and rear, converge toward the center line of gravity</a:t>
            </a:r>
          </a:p>
          <a:p>
            <a:pPr eaLnBrk="1" hangingPunct="1">
              <a:lnSpc>
                <a:spcPct val="90000"/>
              </a:lnSpc>
              <a:spcAft>
                <a:spcPts val="1200"/>
              </a:spcAft>
              <a:buFont typeface="Wingdings" pitchFamily="2" charset="2"/>
              <a:buChar char="§"/>
            </a:pPr>
            <a:endParaRPr lang="en-US" sz="2400" dirty="0">
              <a:latin typeface="Arial"/>
              <a:cs typeface="Arial"/>
            </a:endParaRPr>
          </a:p>
        </p:txBody>
      </p:sp>
      <p:sp>
        <p:nvSpPr>
          <p:cNvPr id="4" name="Slide Number Placeholder 3">
            <a:extLst>
              <a:ext uri="{FF2B5EF4-FFF2-40B4-BE49-F238E27FC236}">
                <a16:creationId xmlns:a16="http://schemas.microsoft.com/office/drawing/2014/main" id="{F5F30276-765D-4369-CFAF-B7453FD1EEF0}"/>
              </a:ext>
            </a:extLst>
          </p:cNvPr>
          <p:cNvSpPr>
            <a:spLocks noGrp="1"/>
          </p:cNvSpPr>
          <p:nvPr>
            <p:ph type="sldNum" sz="quarter" idx="12"/>
          </p:nvPr>
        </p:nvSpPr>
        <p:spPr/>
        <p:txBody>
          <a:bodyPr/>
          <a:lstStyle/>
          <a:p>
            <a:pPr>
              <a:defRPr/>
            </a:pPr>
            <a:fld id="{7215B431-F355-454B-84F5-4B90A7DA6657}" type="slidenum">
              <a:rPr lang="en-US" smtClean="0"/>
              <a:pPr>
                <a:defRPr/>
              </a:pPr>
              <a:t>42</a:t>
            </a:fld>
            <a:endParaRPr lang="en-US" dirty="0"/>
          </a:p>
        </p:txBody>
      </p:sp>
      <p:pic>
        <p:nvPicPr>
          <p:cNvPr id="13" name="Picture 12" descr="A dog walking on a road&#10;&#10;Description automatically generated">
            <a:extLst>
              <a:ext uri="{FF2B5EF4-FFF2-40B4-BE49-F238E27FC236}">
                <a16:creationId xmlns:a16="http://schemas.microsoft.com/office/drawing/2014/main" id="{1198B7E6-C499-EB40-EE6B-A4D1263B52A5}"/>
              </a:ext>
            </a:extLst>
          </p:cNvPr>
          <p:cNvPicPr>
            <a:picLocks noChangeAspect="1"/>
          </p:cNvPicPr>
          <p:nvPr/>
        </p:nvPicPr>
        <p:blipFill>
          <a:blip r:embed="rId3" cstate="print">
            <a:extLst>
              <a:ext uri="{28A0092B-C50C-407E-A947-70E740481C1C}">
                <a14:useLocalDpi xmlns:a14="http://schemas.microsoft.com/office/drawing/2010/main" val="0"/>
              </a:ext>
            </a:extLst>
          </a:blip>
          <a:srcRect l="13689" r="13450"/>
          <a:stretch/>
        </p:blipFill>
        <p:spPr>
          <a:xfrm>
            <a:off x="5246422" y="4410327"/>
            <a:ext cx="1543825" cy="2152465"/>
          </a:xfrm>
          <a:prstGeom prst="rect">
            <a:avLst/>
          </a:prstGeom>
        </p:spPr>
      </p:pic>
      <p:pic>
        <p:nvPicPr>
          <p:cNvPr id="15" name="Picture 14" descr="A dog running on a leash&#10;&#10;Description automatically generated">
            <a:extLst>
              <a:ext uri="{FF2B5EF4-FFF2-40B4-BE49-F238E27FC236}">
                <a16:creationId xmlns:a16="http://schemas.microsoft.com/office/drawing/2014/main" id="{EE1792BD-873C-ECF8-14B1-7A2FE803AC68}"/>
              </a:ext>
            </a:extLst>
          </p:cNvPr>
          <p:cNvPicPr>
            <a:picLocks noChangeAspect="1"/>
          </p:cNvPicPr>
          <p:nvPr/>
        </p:nvPicPr>
        <p:blipFill>
          <a:blip r:embed="rId4" cstate="print">
            <a:extLst>
              <a:ext uri="{28A0092B-C50C-407E-A947-70E740481C1C}">
                <a14:useLocalDpi xmlns:a14="http://schemas.microsoft.com/office/drawing/2010/main" val="0"/>
              </a:ext>
            </a:extLst>
          </a:blip>
          <a:srcRect l="15943" t="28653" r="16125" b="1469"/>
          <a:stretch/>
        </p:blipFill>
        <p:spPr>
          <a:xfrm>
            <a:off x="7029620" y="4314006"/>
            <a:ext cx="1543825" cy="2248786"/>
          </a:xfrm>
          <a:prstGeom prst="rect">
            <a:avLst/>
          </a:prstGeom>
        </p:spPr>
      </p:pic>
      <p:pic>
        <p:nvPicPr>
          <p:cNvPr id="23" name="Picture 22" descr="A dog walking on a leash&#10;&#10;Description automatically generated">
            <a:extLst>
              <a:ext uri="{FF2B5EF4-FFF2-40B4-BE49-F238E27FC236}">
                <a16:creationId xmlns:a16="http://schemas.microsoft.com/office/drawing/2014/main" id="{C8C6062F-610C-A68E-030A-D906B04BCFFA}"/>
              </a:ext>
            </a:extLst>
          </p:cNvPr>
          <p:cNvPicPr>
            <a:picLocks noChangeAspect="1"/>
          </p:cNvPicPr>
          <p:nvPr/>
        </p:nvPicPr>
        <p:blipFill>
          <a:blip r:embed="rId5" cstate="print">
            <a:extLst>
              <a:ext uri="{28A0092B-C50C-407E-A947-70E740481C1C}">
                <a14:useLocalDpi xmlns:a14="http://schemas.microsoft.com/office/drawing/2010/main" val="0"/>
              </a:ext>
            </a:extLst>
          </a:blip>
          <a:srcRect l="10757" t="13910" r="23839" b="12621"/>
          <a:stretch/>
        </p:blipFill>
        <p:spPr>
          <a:xfrm>
            <a:off x="6895502" y="1502692"/>
            <a:ext cx="1828800" cy="2705622"/>
          </a:xfrm>
          <a:prstGeom prst="rect">
            <a:avLst/>
          </a:prstGeom>
        </p:spPr>
      </p:pic>
      <p:pic>
        <p:nvPicPr>
          <p:cNvPr id="27" name="Picture 26" descr="A dog walking on the road&#10;&#10;Description automatically generated">
            <a:extLst>
              <a:ext uri="{FF2B5EF4-FFF2-40B4-BE49-F238E27FC236}">
                <a16:creationId xmlns:a16="http://schemas.microsoft.com/office/drawing/2014/main" id="{46B49EA4-5F2B-70AB-BF80-06BF943A41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6422" y="1502692"/>
            <a:ext cx="1543825" cy="2765060"/>
          </a:xfrm>
          <a:prstGeom prst="rect">
            <a:avLst/>
          </a:prstGeom>
        </p:spPr>
      </p:pic>
    </p:spTree>
    <p:extLst>
      <p:ext uri="{BB962C8B-B14F-4D97-AF65-F5344CB8AC3E}">
        <p14:creationId xmlns:p14="http://schemas.microsoft.com/office/powerpoint/2010/main" val="2584320837"/>
      </p:ext>
    </p:extLst>
  </p:cSld>
  <p:clrMapOvr>
    <a:masterClrMapping/>
  </p:clrMapOvr>
  <p:transition spd="med">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latin typeface="Blue Highway D" pitchFamily="34" charset="0"/>
              </a:rPr>
              <a:t>Must be Agile</a:t>
            </a:r>
          </a:p>
        </p:txBody>
      </p:sp>
      <p:sp>
        <p:nvSpPr>
          <p:cNvPr id="5" name="Slide Number Placeholder 4">
            <a:extLst>
              <a:ext uri="{FF2B5EF4-FFF2-40B4-BE49-F238E27FC236}">
                <a16:creationId xmlns:a16="http://schemas.microsoft.com/office/drawing/2014/main" id="{AB494294-0A1A-E7AF-8B65-FC6A83A05101}"/>
              </a:ext>
            </a:extLst>
          </p:cNvPr>
          <p:cNvSpPr>
            <a:spLocks noGrp="1"/>
          </p:cNvSpPr>
          <p:nvPr>
            <p:ph type="sldNum" sz="quarter" idx="12"/>
          </p:nvPr>
        </p:nvSpPr>
        <p:spPr/>
        <p:txBody>
          <a:bodyPr/>
          <a:lstStyle/>
          <a:p>
            <a:pPr>
              <a:defRPr/>
            </a:pPr>
            <a:fld id="{DBEA326D-624D-4C34-A2AF-13A3A13A6A31}" type="slidenum">
              <a:rPr lang="en-US" smtClean="0"/>
              <a:pPr>
                <a:defRPr/>
              </a:pPr>
              <a:t>43</a:t>
            </a:fld>
            <a:endParaRPr lang="en-US" dirty="0"/>
          </a:p>
        </p:txBody>
      </p:sp>
      <p:sp>
        <p:nvSpPr>
          <p:cNvPr id="3" name="TextBox 2"/>
          <p:cNvSpPr txBox="1"/>
          <p:nvPr/>
        </p:nvSpPr>
        <p:spPr>
          <a:xfrm>
            <a:off x="961053" y="1622415"/>
            <a:ext cx="6964707" cy="461665"/>
          </a:xfrm>
          <a:prstGeom prst="rect">
            <a:avLst/>
          </a:prstGeom>
          <a:noFill/>
        </p:spPr>
        <p:txBody>
          <a:bodyPr wrap="square" rtlCol="0">
            <a:spAutoFit/>
          </a:bodyPr>
          <a:lstStyle/>
          <a:p>
            <a:pPr marL="342900" indent="-342900">
              <a:buClr>
                <a:schemeClr val="accent6"/>
              </a:buClr>
              <a:buSzPct val="70000"/>
              <a:buFont typeface="Wingdings" charset="2"/>
              <a:buChar char="Ø"/>
            </a:pPr>
            <a:r>
              <a:rPr lang="en-US" sz="2400" i="1" dirty="0">
                <a:latin typeface="Arial" panose="020B0604020202020204" pitchFamily="34" charset="0"/>
                <a:cs typeface="Arial" panose="020B0604020202020204" pitchFamily="34" charset="0"/>
              </a:rPr>
              <a:t>Able to turn direction or alter gait instantly</a:t>
            </a:r>
            <a:endParaRPr lang="en-US" sz="2400" dirty="0">
              <a:latin typeface="Arial" panose="020B0604020202020204" pitchFamily="34" charset="0"/>
              <a:cs typeface="Arial" panose="020B0604020202020204" pitchFamily="34" charset="0"/>
            </a:endParaRPr>
          </a:p>
        </p:txBody>
      </p:sp>
      <p:pic>
        <p:nvPicPr>
          <p:cNvPr id="7" name="Picture 6" descr="A collage of dogs playing in a park&#10;&#10;Description automatically generated">
            <a:extLst>
              <a:ext uri="{FF2B5EF4-FFF2-40B4-BE49-F238E27FC236}">
                <a16:creationId xmlns:a16="http://schemas.microsoft.com/office/drawing/2014/main" id="{268E102D-3BDE-B39D-F65B-98CDEE1DD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64" y="2164375"/>
            <a:ext cx="7430072" cy="4245756"/>
          </a:xfrm>
          <a:prstGeom prst="rect">
            <a:avLst/>
          </a:prstGeom>
        </p:spPr>
      </p:pic>
    </p:spTree>
    <p:extLst>
      <p:ext uri="{BB962C8B-B14F-4D97-AF65-F5344CB8AC3E}">
        <p14:creationId xmlns:p14="http://schemas.microsoft.com/office/powerpoint/2010/main" val="683531550"/>
      </p:ext>
    </p:extLst>
  </p:cSld>
  <p:clrMapOvr>
    <a:masterClrMapping/>
  </p:clrMapOvr>
  <p:transition spd="med">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Temperament</a:t>
            </a:r>
          </a:p>
        </p:txBody>
      </p:sp>
      <p:sp>
        <p:nvSpPr>
          <p:cNvPr id="21507" name="Rectangle 3"/>
          <p:cNvSpPr>
            <a:spLocks noGrp="1" noChangeArrowheads="1"/>
          </p:cNvSpPr>
          <p:nvPr>
            <p:ph idx="1"/>
          </p:nvPr>
        </p:nvSpPr>
        <p:spPr>
          <a:xfrm>
            <a:off x="494554" y="1607637"/>
            <a:ext cx="4114800" cy="4033169"/>
          </a:xfrm>
        </p:spPr>
        <p:txBody>
          <a:bodyPr>
            <a:normAutofit fontScale="92500" lnSpcReduction="20000"/>
          </a:bodyPr>
          <a:lstStyle/>
          <a:p>
            <a:pPr eaLnBrk="1" hangingPunct="1">
              <a:lnSpc>
                <a:spcPct val="90000"/>
              </a:lnSpc>
              <a:spcAft>
                <a:spcPts val="1200"/>
              </a:spcAft>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lnSpc>
                <a:spcPct val="90000"/>
              </a:lnSpc>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Exceptional companion and easily trained</a:t>
            </a:r>
          </a:p>
          <a:p>
            <a:pPr eaLnBrk="1" hangingPunct="1">
              <a:lnSpc>
                <a:spcPct val="90000"/>
              </a:lnSpc>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Intelligent working dog of strong herding and guardian instincts</a:t>
            </a:r>
          </a:p>
          <a:p>
            <a:pPr eaLnBrk="1" hangingPunct="1">
              <a:lnSpc>
                <a:spcPct val="90000"/>
              </a:lnSpc>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Protective, good natured, devoted and loyal</a:t>
            </a:r>
          </a:p>
          <a:p>
            <a:pPr eaLnBrk="1" hangingPunct="1">
              <a:lnSpc>
                <a:spcPct val="90000"/>
              </a:lnSpc>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May be reserved with strangers but does not exhibit shyness</a:t>
            </a:r>
          </a:p>
          <a:p>
            <a:pPr eaLnBrk="1" hangingPunct="1">
              <a:lnSpc>
                <a:spcPct val="90000"/>
              </a:lnSpc>
              <a:spcAft>
                <a:spcPts val="1200"/>
              </a:spcAft>
              <a:buClr>
                <a:schemeClr val="accent6"/>
              </a:buClr>
              <a:buFont typeface="Wingdings" charset="2"/>
              <a:buChar char="Ø"/>
            </a:pPr>
            <a:r>
              <a:rPr lang="en-US" sz="2000" dirty="0">
                <a:latin typeface="Arial" panose="020B0604020202020204" pitchFamily="34" charset="0"/>
                <a:cs typeface="Arial" panose="020B0604020202020204" pitchFamily="34" charset="0"/>
              </a:rPr>
              <a:t>He is a resilient and persistent worker</a:t>
            </a:r>
          </a:p>
          <a:p>
            <a:pPr eaLnBrk="1" hangingPunct="1">
              <a:lnSpc>
                <a:spcPct val="90000"/>
              </a:lnSpc>
              <a:spcAft>
                <a:spcPts val="1200"/>
              </a:spcAft>
              <a:buFont typeface="Wingdings" pitchFamily="2" charset="2"/>
              <a:buChar char="§"/>
            </a:pPr>
            <a:endParaRPr lang="en-US" sz="2400" dirty="0">
              <a:latin typeface="Arial Narrow" pitchFamily="34" charset="0"/>
            </a:endParaRPr>
          </a:p>
        </p:txBody>
      </p:sp>
      <p:sp>
        <p:nvSpPr>
          <p:cNvPr id="3" name="Slide Number Placeholder 2">
            <a:extLst>
              <a:ext uri="{FF2B5EF4-FFF2-40B4-BE49-F238E27FC236}">
                <a16:creationId xmlns:a16="http://schemas.microsoft.com/office/drawing/2014/main" id="{F920ECD7-1459-5864-1149-49F880C7ADB1}"/>
              </a:ext>
            </a:extLst>
          </p:cNvPr>
          <p:cNvSpPr>
            <a:spLocks noGrp="1"/>
          </p:cNvSpPr>
          <p:nvPr>
            <p:ph type="sldNum" sz="quarter" idx="12"/>
          </p:nvPr>
        </p:nvSpPr>
        <p:spPr/>
        <p:txBody>
          <a:bodyPr/>
          <a:lstStyle/>
          <a:p>
            <a:pPr>
              <a:defRPr/>
            </a:pPr>
            <a:fld id="{7215B431-F355-454B-84F5-4B90A7DA6657}" type="slidenum">
              <a:rPr lang="en-US" smtClean="0"/>
              <a:pPr>
                <a:defRPr/>
              </a:pPr>
              <a:t>44</a:t>
            </a:fld>
            <a:endParaRPr lang="en-US" dirty="0"/>
          </a:p>
        </p:txBody>
      </p:sp>
      <p:pic>
        <p:nvPicPr>
          <p:cNvPr id="5" name="Picture 4" descr="A collage of a dog and a child&#10;&#10;Description automatically generated">
            <a:extLst>
              <a:ext uri="{FF2B5EF4-FFF2-40B4-BE49-F238E27FC236}">
                <a16:creationId xmlns:a16="http://schemas.microsoft.com/office/drawing/2014/main" id="{44A8A52B-2CCA-5691-04CF-94F5DCC6B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7915" y="1607637"/>
            <a:ext cx="4453035" cy="4453035"/>
          </a:xfrm>
          <a:prstGeom prst="rect">
            <a:avLst/>
          </a:prstGeom>
        </p:spPr>
      </p:pic>
    </p:spTree>
    <p:extLst>
      <p:ext uri="{BB962C8B-B14F-4D97-AF65-F5344CB8AC3E}">
        <p14:creationId xmlns:p14="http://schemas.microsoft.com/office/powerpoint/2010/main" val="1647417122"/>
      </p:ext>
    </p:extLst>
  </p:cSld>
  <p:clrMapOvr>
    <a:masterClrMapping/>
  </p:clrMapOvr>
  <p:transition spd="med">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95736"/>
            <a:ext cx="7055380" cy="1019880"/>
          </a:xfrm>
        </p:spPr>
        <p:txBody>
          <a:bodyPr>
            <a:normAutofit/>
          </a:bodyPr>
          <a:lstStyle/>
          <a:p>
            <a:pPr marL="54864" indent="0" eaLnBrk="1" fontAlgn="auto" hangingPunct="1">
              <a:spcAft>
                <a:spcPts val="0"/>
              </a:spcAft>
              <a:defRPr/>
            </a:pPr>
            <a:r>
              <a:rPr lang="en-US" dirty="0">
                <a:solidFill>
                  <a:schemeClr val="tx2">
                    <a:tint val="100000"/>
                    <a:shade val="90000"/>
                    <a:satMod val="250000"/>
                    <a:alpha val="100000"/>
                  </a:schemeClr>
                </a:solidFill>
              </a:rPr>
              <a:t>Severe Faults</a:t>
            </a:r>
          </a:p>
        </p:txBody>
      </p:sp>
      <p:sp>
        <p:nvSpPr>
          <p:cNvPr id="60419" name="Text Placeholder 2"/>
          <p:cNvSpPr>
            <a:spLocks noGrp="1"/>
          </p:cNvSpPr>
          <p:nvPr>
            <p:ph idx="1"/>
          </p:nvPr>
        </p:nvSpPr>
        <p:spPr>
          <a:xfrm>
            <a:off x="457200" y="1392080"/>
            <a:ext cx="8229600" cy="5270499"/>
          </a:xfrm>
        </p:spPr>
        <p:txBody>
          <a:bodyPr>
            <a:normAutofit fontScale="85000" lnSpcReduction="10000"/>
          </a:bodyPr>
          <a:lstStyle/>
          <a:p>
            <a:pPr eaLnBrk="1" hangingPunct="1">
              <a:lnSpc>
                <a:spcPct val="200000"/>
              </a:lnSpc>
              <a:buClr>
                <a:schemeClr val="accent6"/>
              </a:buClr>
              <a:buFont typeface="Wingdings" charset="2"/>
              <a:buChar char="Ø"/>
            </a:pPr>
            <a:r>
              <a:rPr lang="en-US" sz="4000" dirty="0">
                <a:latin typeface="Arial" panose="020B0604020202020204" pitchFamily="34" charset="0"/>
                <a:cs typeface="Arial" panose="020B0604020202020204" pitchFamily="34" charset="0"/>
              </a:rPr>
              <a:t>Prick ears &amp; ears that hang with no lift</a:t>
            </a:r>
          </a:p>
          <a:p>
            <a:pPr eaLnBrk="1" hangingPunct="1">
              <a:lnSpc>
                <a:spcPct val="200000"/>
              </a:lnSpc>
              <a:buClr>
                <a:schemeClr val="accent6"/>
              </a:buClr>
              <a:buFont typeface="Wingdings" charset="2"/>
              <a:buChar char="Ø"/>
            </a:pPr>
            <a:r>
              <a:rPr lang="en-US" sz="4000" dirty="0">
                <a:latin typeface="Arial" panose="020B0604020202020204" pitchFamily="34" charset="0"/>
                <a:cs typeface="Arial" panose="020B0604020202020204" pitchFamily="34" charset="0"/>
              </a:rPr>
              <a:t>25-50% un-pigmented nose leather</a:t>
            </a:r>
          </a:p>
          <a:p>
            <a:pPr eaLnBrk="1" hangingPunct="1">
              <a:lnSpc>
                <a:spcPct val="200000"/>
              </a:lnSpc>
              <a:buClr>
                <a:schemeClr val="accent6"/>
              </a:buClr>
              <a:buFont typeface="Wingdings" charset="2"/>
              <a:buChar char="Ø"/>
            </a:pPr>
            <a:r>
              <a:rPr lang="en-US" sz="4000" dirty="0">
                <a:latin typeface="Arial" panose="020B0604020202020204" pitchFamily="34" charset="0"/>
                <a:cs typeface="Arial" panose="020B0604020202020204" pitchFamily="34" charset="0"/>
              </a:rPr>
              <a:t>Non typical coats</a:t>
            </a:r>
          </a:p>
          <a:p>
            <a:pPr eaLnBrk="1" hangingPunct="1">
              <a:lnSpc>
                <a:spcPct val="200000"/>
              </a:lnSpc>
              <a:buClr>
                <a:schemeClr val="accent6"/>
              </a:buClr>
              <a:buFont typeface="Wingdings" charset="2"/>
              <a:buChar char="Ø"/>
            </a:pPr>
            <a:r>
              <a:rPr lang="en-US" sz="4000" dirty="0">
                <a:latin typeface="Arial" panose="020B0604020202020204" pitchFamily="34" charset="0"/>
                <a:cs typeface="Arial" panose="020B0604020202020204" pitchFamily="34" charset="0"/>
              </a:rPr>
              <a:t>White markings exceeding 25% on ears</a:t>
            </a:r>
          </a:p>
          <a:p>
            <a:pPr eaLnBrk="1" hangingPunct="1">
              <a:lnSpc>
                <a:spcPct val="150000"/>
              </a:lnSpc>
              <a:buClr>
                <a:schemeClr val="accent6"/>
              </a:buClr>
              <a:buFont typeface="Wingdings" charset="2"/>
              <a:buChar char="Ø"/>
            </a:pPr>
            <a:endParaRPr lang="en-US" sz="2400" dirty="0">
              <a:latin typeface="Arial Narrow"/>
              <a:cs typeface="Arial Narrow"/>
            </a:endParaRPr>
          </a:p>
          <a:p>
            <a:pPr eaLnBrk="1" hangingPunct="1">
              <a:lnSpc>
                <a:spcPct val="150000"/>
              </a:lnSpc>
              <a:buClr>
                <a:schemeClr val="accent6"/>
              </a:buClr>
              <a:buFont typeface="Wingdings" charset="2"/>
              <a:buChar char="Ø"/>
            </a:pPr>
            <a:endParaRPr lang="en-US" sz="1800" dirty="0">
              <a:latin typeface="Arial Narrow"/>
              <a:cs typeface="Arial Narrow"/>
            </a:endParaRPr>
          </a:p>
        </p:txBody>
      </p:sp>
      <p:sp>
        <p:nvSpPr>
          <p:cNvPr id="6" name="Slide Number Placeholder 5">
            <a:extLst>
              <a:ext uri="{FF2B5EF4-FFF2-40B4-BE49-F238E27FC236}">
                <a16:creationId xmlns:a16="http://schemas.microsoft.com/office/drawing/2014/main" id="{F7BFE0D7-6C35-9D76-664D-3BE89D8E52AE}"/>
              </a:ext>
            </a:extLst>
          </p:cNvPr>
          <p:cNvSpPr>
            <a:spLocks noGrp="1"/>
          </p:cNvSpPr>
          <p:nvPr>
            <p:ph type="sldNum" sz="quarter" idx="12"/>
          </p:nvPr>
        </p:nvSpPr>
        <p:spPr/>
        <p:txBody>
          <a:bodyPr/>
          <a:lstStyle/>
          <a:p>
            <a:pPr>
              <a:defRPr/>
            </a:pPr>
            <a:fld id="{7215B431-F355-454B-84F5-4B90A7DA6657}" type="slidenum">
              <a:rPr lang="en-US" smtClean="0"/>
              <a:pPr>
                <a:defRPr/>
              </a:pPr>
              <a:t>45</a:t>
            </a:fld>
            <a:endParaRPr lang="en-US" dirty="0"/>
          </a:p>
        </p:txBody>
      </p:sp>
      <p:sp>
        <p:nvSpPr>
          <p:cNvPr id="3" name="TextBox 2"/>
          <p:cNvSpPr txBox="1"/>
          <p:nvPr/>
        </p:nvSpPr>
        <p:spPr>
          <a:xfrm>
            <a:off x="6375400" y="3797300"/>
            <a:ext cx="184666" cy="461665"/>
          </a:xfrm>
          <a:prstGeom prst="rect">
            <a:avLst/>
          </a:prstGeom>
          <a:noFill/>
        </p:spPr>
        <p:txBody>
          <a:bodyPr wrap="none" rtlCol="0">
            <a:spAutoFit/>
          </a:bodyPr>
          <a:lstStyle/>
          <a:p>
            <a:endParaRPr lang="en-US" dirty="0"/>
          </a:p>
        </p:txBody>
      </p:sp>
    </p:spTree>
  </p:cSld>
  <p:clrMapOvr>
    <a:masterClrMapping/>
  </p:clrMapOvr>
  <p:transition spd="med">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4864" indent="0" eaLnBrk="1" fontAlgn="auto" hangingPunct="1">
              <a:spcAft>
                <a:spcPts val="0"/>
              </a:spcAft>
              <a:defRPr/>
            </a:pPr>
            <a:r>
              <a:rPr lang="en-US" dirty="0">
                <a:solidFill>
                  <a:schemeClr val="tx2">
                    <a:tint val="100000"/>
                    <a:shade val="90000"/>
                    <a:satMod val="250000"/>
                    <a:alpha val="100000"/>
                  </a:schemeClr>
                </a:solidFill>
              </a:rPr>
              <a:t>Disqualifications</a:t>
            </a:r>
          </a:p>
        </p:txBody>
      </p:sp>
      <p:sp>
        <p:nvSpPr>
          <p:cNvPr id="30723" name="Text Placeholder 2"/>
          <p:cNvSpPr>
            <a:spLocks noGrp="1"/>
          </p:cNvSpPr>
          <p:nvPr>
            <p:ph idx="1"/>
          </p:nvPr>
        </p:nvSpPr>
        <p:spPr>
          <a:xfrm>
            <a:off x="482252" y="1983037"/>
            <a:ext cx="7943291" cy="3871664"/>
          </a:xfrm>
        </p:spPr>
        <p:txBody>
          <a:bodyPr>
            <a:normAutofit/>
          </a:bodyPr>
          <a:lstStyle/>
          <a:p>
            <a:pPr marL="344487" indent="-342900">
              <a:spcAft>
                <a:spcPts val="1200"/>
              </a:spcAft>
              <a:buClr>
                <a:schemeClr val="accent6"/>
              </a:buClr>
              <a:buFont typeface="Wingdings" charset="2"/>
              <a:buChar char="Ø"/>
              <a:tabLst>
                <a:tab pos="288925" algn="l"/>
                <a:tab pos="1203325" algn="l"/>
                <a:tab pos="2117725" algn="l"/>
                <a:tab pos="3032125" algn="l"/>
                <a:tab pos="3946525" algn="l"/>
                <a:tab pos="4860925" algn="l"/>
                <a:tab pos="5775325" algn="l"/>
                <a:tab pos="6689725" algn="l"/>
                <a:tab pos="7604125" algn="l"/>
                <a:tab pos="8518525" algn="l"/>
                <a:tab pos="9432925" algn="l"/>
                <a:tab pos="10347325" algn="l"/>
              </a:tabLst>
              <a:defRPr/>
            </a:pPr>
            <a:r>
              <a:rPr lang="en-US" dirty="0">
                <a:latin typeface="Arial" panose="020B0604020202020204" pitchFamily="34" charset="0"/>
                <a:cs typeface="Arial" panose="020B0604020202020204" pitchFamily="34" charset="0"/>
              </a:rPr>
              <a:t>Under 14 inches and over 18 inches for dogs; under 13 inches and over 17 inches for bitches. Minimum heights shall not apply to dogs or bitches under 6 months of age.</a:t>
            </a:r>
          </a:p>
          <a:p>
            <a:pPr marL="344487" indent="-342900">
              <a:spcAft>
                <a:spcPts val="1200"/>
              </a:spcAft>
              <a:buClr>
                <a:schemeClr val="accent6"/>
              </a:buClr>
              <a:buFont typeface="Wingdings" charset="2"/>
              <a:buChar char="Ø"/>
              <a:tabLst>
                <a:tab pos="288925" algn="l"/>
                <a:tab pos="1203325" algn="l"/>
                <a:tab pos="2117725" algn="l"/>
                <a:tab pos="3032125" algn="l"/>
                <a:tab pos="3946525" algn="l"/>
                <a:tab pos="4860925" algn="l"/>
                <a:tab pos="5775325" algn="l"/>
                <a:tab pos="6689725" algn="l"/>
                <a:tab pos="7604125" algn="l"/>
                <a:tab pos="8518525" algn="l"/>
                <a:tab pos="9432925" algn="l"/>
                <a:tab pos="10347325" algn="l"/>
              </a:tabLst>
              <a:defRPr/>
            </a:pPr>
            <a:r>
              <a:rPr lang="en-US" i="1"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ver 50% un-pigmented nose leather</a:t>
            </a:r>
          </a:p>
          <a:p>
            <a:pPr marL="344487" indent="-342900">
              <a:spcAft>
                <a:spcPts val="1200"/>
              </a:spcAft>
              <a:buClr>
                <a:schemeClr val="accent6"/>
              </a:buClr>
              <a:buFont typeface="Wingdings" charset="2"/>
              <a:buChar char="Ø"/>
              <a:tabLst>
                <a:tab pos="288925" algn="l"/>
                <a:tab pos="1203325" algn="l"/>
                <a:tab pos="2117725" algn="l"/>
                <a:tab pos="3032125" algn="l"/>
                <a:tab pos="3946525" algn="l"/>
                <a:tab pos="4860925" algn="l"/>
                <a:tab pos="5775325" algn="l"/>
                <a:tab pos="6689725" algn="l"/>
                <a:tab pos="7604125" algn="l"/>
                <a:tab pos="8518525" algn="l"/>
                <a:tab pos="9432925" algn="l"/>
                <a:tab pos="10347325" algn="l"/>
              </a:tabLst>
              <a:defRPr/>
            </a:pPr>
            <a:r>
              <a:rPr lang="en-US" dirty="0">
                <a:latin typeface="Arial" panose="020B0604020202020204" pitchFamily="34" charset="0"/>
                <a:cs typeface="Arial" panose="020B0604020202020204" pitchFamily="34" charset="0"/>
              </a:rPr>
              <a:t>Undershot or overshot bite</a:t>
            </a:r>
          </a:p>
          <a:p>
            <a:pPr marL="344487" indent="-342900">
              <a:spcAft>
                <a:spcPts val="1200"/>
              </a:spcAft>
              <a:buClr>
                <a:schemeClr val="accent6"/>
              </a:buClr>
              <a:buFont typeface="Wingdings" charset="2"/>
              <a:buChar char="Ø"/>
              <a:tabLst>
                <a:tab pos="288925" algn="l"/>
                <a:tab pos="1203325" algn="l"/>
                <a:tab pos="2117725" algn="l"/>
                <a:tab pos="3032125" algn="l"/>
                <a:tab pos="3946525" algn="l"/>
                <a:tab pos="4860925" algn="l"/>
                <a:tab pos="5775325" algn="l"/>
                <a:tab pos="6689725" algn="l"/>
                <a:tab pos="7604125" algn="l"/>
                <a:tab pos="8518525" algn="l"/>
                <a:tab pos="9432925" algn="l"/>
                <a:tab pos="10347325" algn="l"/>
              </a:tabLst>
              <a:defRPr/>
            </a:pPr>
            <a:r>
              <a:rPr lang="en-US" dirty="0">
                <a:latin typeface="Arial" panose="020B0604020202020204" pitchFamily="34" charset="0"/>
                <a:cs typeface="Arial" panose="020B0604020202020204" pitchFamily="34" charset="0"/>
              </a:rPr>
              <a:t>Other than recognized colors. </a:t>
            </a:r>
          </a:p>
          <a:p>
            <a:pPr marL="344487" indent="-342900">
              <a:spcAft>
                <a:spcPts val="1200"/>
              </a:spcAft>
              <a:buClr>
                <a:schemeClr val="accent6"/>
              </a:buClr>
              <a:buFont typeface="Wingdings" charset="2"/>
              <a:buChar char="Ø"/>
              <a:tabLst>
                <a:tab pos="288925" algn="l"/>
                <a:tab pos="1203325" algn="l"/>
                <a:tab pos="2117725" algn="l"/>
                <a:tab pos="3032125" algn="l"/>
                <a:tab pos="3946525" algn="l"/>
                <a:tab pos="4860925" algn="l"/>
                <a:tab pos="5775325" algn="l"/>
                <a:tab pos="6689725" algn="l"/>
                <a:tab pos="7604125" algn="l"/>
                <a:tab pos="8518525" algn="l"/>
                <a:tab pos="9432925" algn="l"/>
                <a:tab pos="10347325" algn="l"/>
              </a:tabLst>
              <a:defRPr/>
            </a:pPr>
            <a:r>
              <a:rPr lang="en-US" dirty="0">
                <a:latin typeface="Arial" panose="020B0604020202020204" pitchFamily="34" charset="0"/>
                <a:cs typeface="Arial" panose="020B0604020202020204" pitchFamily="34" charset="0"/>
              </a:rPr>
              <a:t>White body splashes, between wither and tail, on back or sides between elbows and back of hindquarters.</a:t>
            </a:r>
          </a:p>
        </p:txBody>
      </p:sp>
      <p:sp>
        <p:nvSpPr>
          <p:cNvPr id="4" name="Slide Number Placeholder 3">
            <a:extLst>
              <a:ext uri="{FF2B5EF4-FFF2-40B4-BE49-F238E27FC236}">
                <a16:creationId xmlns:a16="http://schemas.microsoft.com/office/drawing/2014/main" id="{15F5EA38-2DF5-DF72-D333-91C783E27B5F}"/>
              </a:ext>
            </a:extLst>
          </p:cNvPr>
          <p:cNvSpPr>
            <a:spLocks noGrp="1"/>
          </p:cNvSpPr>
          <p:nvPr>
            <p:ph type="sldNum" sz="quarter" idx="12"/>
          </p:nvPr>
        </p:nvSpPr>
        <p:spPr/>
        <p:txBody>
          <a:bodyPr/>
          <a:lstStyle/>
          <a:p>
            <a:pPr>
              <a:defRPr/>
            </a:pPr>
            <a:fld id="{7215B431-F355-454B-84F5-4B90A7DA6657}" type="slidenum">
              <a:rPr lang="en-US" smtClean="0"/>
              <a:pPr>
                <a:defRPr/>
              </a:pPr>
              <a:t>46</a:t>
            </a:fld>
            <a:endParaRPr lang="en-US" dirty="0"/>
          </a:p>
        </p:txBody>
      </p:sp>
    </p:spTree>
    <p:extLst>
      <p:ext uri="{BB962C8B-B14F-4D97-AF65-F5344CB8AC3E}">
        <p14:creationId xmlns:p14="http://schemas.microsoft.com/office/powerpoint/2010/main" val="1189455999"/>
      </p:ext>
    </p:extLst>
  </p:cSld>
  <p:clrMapOvr>
    <a:masterClrMapping/>
  </p:clrMapOvr>
  <p:transition spd="med">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Easy to Train</a:t>
            </a:r>
          </a:p>
        </p:txBody>
      </p:sp>
      <p:sp>
        <p:nvSpPr>
          <p:cNvPr id="2" name="Slide Number Placeholder 1">
            <a:extLst>
              <a:ext uri="{FF2B5EF4-FFF2-40B4-BE49-F238E27FC236}">
                <a16:creationId xmlns:a16="http://schemas.microsoft.com/office/drawing/2014/main" id="{2394BE1E-8A70-59E2-8839-3303497C6811}"/>
              </a:ext>
            </a:extLst>
          </p:cNvPr>
          <p:cNvSpPr>
            <a:spLocks noGrp="1"/>
          </p:cNvSpPr>
          <p:nvPr>
            <p:ph type="sldNum" sz="quarter" idx="12"/>
          </p:nvPr>
        </p:nvSpPr>
        <p:spPr/>
        <p:txBody>
          <a:bodyPr/>
          <a:lstStyle/>
          <a:p>
            <a:pPr>
              <a:defRPr/>
            </a:pPr>
            <a:fld id="{7215B431-F355-454B-84F5-4B90A7DA6657}" type="slidenum">
              <a:rPr lang="en-US" smtClean="0"/>
              <a:pPr>
                <a:defRPr/>
              </a:pPr>
              <a:t>47</a:t>
            </a:fld>
            <a:endParaRPr lang="en-US" dirty="0"/>
          </a:p>
        </p:txBody>
      </p:sp>
      <p:pic>
        <p:nvPicPr>
          <p:cNvPr id="4" name="Picture 3" descr="pg4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9300" y="1930400"/>
            <a:ext cx="3771900" cy="3556000"/>
          </a:xfrm>
          <a:prstGeom prst="rect">
            <a:avLst/>
          </a:prstGeom>
        </p:spPr>
      </p:pic>
      <p:pic>
        <p:nvPicPr>
          <p:cNvPr id="3" name="Picture 2">
            <a:extLst>
              <a:ext uri="{FF2B5EF4-FFF2-40B4-BE49-F238E27FC236}">
                <a16:creationId xmlns:a16="http://schemas.microsoft.com/office/drawing/2014/main" id="{7ABB033C-A86F-96AF-775A-7DC0E7B1D7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61402" y="1930400"/>
            <a:ext cx="2652888" cy="3556000"/>
          </a:xfrm>
          <a:prstGeom prst="rect">
            <a:avLst/>
          </a:prstGeom>
        </p:spPr>
      </p:pic>
    </p:spTree>
    <p:extLst>
      <p:ext uri="{BB962C8B-B14F-4D97-AF65-F5344CB8AC3E}">
        <p14:creationId xmlns:p14="http://schemas.microsoft.com/office/powerpoint/2010/main" val="799549896"/>
      </p:ext>
    </p:extLst>
  </p:cSld>
  <p:clrMapOvr>
    <a:masterClrMapping/>
  </p:clrMapOvr>
  <p:transition spd="med">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Playful Companion</a:t>
            </a:r>
          </a:p>
        </p:txBody>
      </p:sp>
      <p:sp>
        <p:nvSpPr>
          <p:cNvPr id="4" name="Slide Number Placeholder 3">
            <a:extLst>
              <a:ext uri="{FF2B5EF4-FFF2-40B4-BE49-F238E27FC236}">
                <a16:creationId xmlns:a16="http://schemas.microsoft.com/office/drawing/2014/main" id="{FB9F6EDE-66C1-F8BF-BC14-0189CED4AFD7}"/>
              </a:ext>
            </a:extLst>
          </p:cNvPr>
          <p:cNvSpPr>
            <a:spLocks noGrp="1"/>
          </p:cNvSpPr>
          <p:nvPr>
            <p:ph type="sldNum" sz="quarter" idx="12"/>
          </p:nvPr>
        </p:nvSpPr>
        <p:spPr/>
        <p:txBody>
          <a:bodyPr/>
          <a:lstStyle/>
          <a:p>
            <a:pPr>
              <a:defRPr/>
            </a:pPr>
            <a:fld id="{7215B431-F355-454B-84F5-4B90A7DA6657}" type="slidenum">
              <a:rPr lang="en-US" smtClean="0"/>
              <a:pPr>
                <a:defRPr/>
              </a:pPr>
              <a:t>48</a:t>
            </a:fld>
            <a:endParaRPr lang="en-US" dirty="0"/>
          </a:p>
        </p:txBody>
      </p:sp>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62000" y="4008788"/>
            <a:ext cx="4114800" cy="2194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71" name="Picture 7" descr="C:\Users\Owner\Desktop\mas power point\IMG_028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27801" y="1460500"/>
            <a:ext cx="1892299" cy="2841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1272" name="Picture 8" descr="C:\Users\Owner\Desktop\mas power point\no moshing.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79800" y="1625600"/>
            <a:ext cx="2216094" cy="21970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074" name="Picture 2" descr="C:\Users\Owner\Desktop\mas power point\IMG_9287.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2500" y="1475281"/>
            <a:ext cx="1917700" cy="2037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 name="Picture 2" descr="IMG_5929.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9401" y="4356100"/>
            <a:ext cx="2327110" cy="2197100"/>
          </a:xfrm>
          <a:prstGeom prst="rect">
            <a:avLst/>
          </a:prstGeom>
        </p:spPr>
      </p:pic>
    </p:spTree>
  </p:cSld>
  <p:clrMapOvr>
    <a:masterClrMapping/>
  </p:clrMapOvr>
  <p:transition spd="med">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53218"/>
            <a:ext cx="8470900" cy="1143000"/>
          </a:xfrm>
        </p:spPr>
        <p:txBody>
          <a:bodyPr>
            <a:normAutofit/>
          </a:bodyPr>
          <a:lstStyle/>
          <a:p>
            <a:pPr marL="54864" indent="0" eaLnBrk="1" fontAlgn="auto" hangingPunct="1">
              <a:spcAft>
                <a:spcPts val="0"/>
              </a:spcAft>
              <a:defRPr/>
            </a:pPr>
            <a:r>
              <a:rPr lang="en-US" sz="3600" dirty="0">
                <a:solidFill>
                  <a:schemeClr val="tx2">
                    <a:tint val="100000"/>
                    <a:shade val="90000"/>
                    <a:satMod val="250000"/>
                    <a:alpha val="100000"/>
                  </a:schemeClr>
                </a:solidFill>
              </a:rPr>
              <a:t>Our dogs can and will do it all…</a:t>
            </a:r>
            <a:endParaRPr lang="en-US" sz="3600" dirty="0">
              <a:solidFill>
                <a:schemeClr val="tx1"/>
              </a:solidFill>
              <a:latin typeface="Blue Highway D" pitchFamily="34" charset="0"/>
            </a:endParaRPr>
          </a:p>
        </p:txBody>
      </p:sp>
      <p:sp>
        <p:nvSpPr>
          <p:cNvPr id="6" name="Slide Number Placeholder 5">
            <a:extLst>
              <a:ext uri="{FF2B5EF4-FFF2-40B4-BE49-F238E27FC236}">
                <a16:creationId xmlns:a16="http://schemas.microsoft.com/office/drawing/2014/main" id="{06A713DD-1F1C-273B-3B9F-C0949DD2A771}"/>
              </a:ext>
            </a:extLst>
          </p:cNvPr>
          <p:cNvSpPr>
            <a:spLocks noGrp="1"/>
          </p:cNvSpPr>
          <p:nvPr>
            <p:ph type="sldNum" sz="quarter" idx="12"/>
          </p:nvPr>
        </p:nvSpPr>
        <p:spPr/>
        <p:txBody>
          <a:bodyPr/>
          <a:lstStyle/>
          <a:p>
            <a:pPr>
              <a:defRPr/>
            </a:pPr>
            <a:fld id="{DBEA326D-624D-4C34-A2AF-13A3A13A6A31}" type="slidenum">
              <a:rPr lang="en-US" smtClean="0"/>
              <a:pPr>
                <a:defRPr/>
              </a:pPr>
              <a:t>49</a:t>
            </a:fld>
            <a:endParaRPr lang="en-US" dirty="0"/>
          </a:p>
        </p:txBody>
      </p:sp>
      <p:pic>
        <p:nvPicPr>
          <p:cNvPr id="696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34719" y="1485900"/>
            <a:ext cx="2780603" cy="1814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69637"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286000" y="3333688"/>
            <a:ext cx="2212648" cy="1581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69639"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77494" y="3941535"/>
            <a:ext cx="1617994" cy="2192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69641" name="Picture 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879587" y="3048000"/>
            <a:ext cx="1916497" cy="1627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89249" y="1575634"/>
            <a:ext cx="2037014" cy="4247317"/>
          </a:xfrm>
          <a:prstGeom prst="rect">
            <a:avLst/>
          </a:prstGeom>
          <a:noFill/>
        </p:spPr>
        <p:txBody>
          <a:bodyPr wrap="square" rtlCol="0">
            <a:spAutoFit/>
          </a:bodyPr>
          <a:lstStyle/>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Herding</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Agility</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Disc Dog</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Obedience</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Conformation</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Tracking</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Dock Diving</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Search &amp; Rescue</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Therapy</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Farm Dog</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Fast CAT</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Nose work</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Carting</a:t>
            </a:r>
          </a:p>
          <a:p>
            <a:pPr marL="285750" indent="-285750">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And more </a:t>
            </a:r>
          </a:p>
        </p:txBody>
      </p:sp>
      <p:pic>
        <p:nvPicPr>
          <p:cNvPr id="4" name="Picture 3" descr="TYA.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6600" y="5041901"/>
            <a:ext cx="2341321" cy="1562100"/>
          </a:xfrm>
          <a:prstGeom prst="rect">
            <a:avLst/>
          </a:prstGeom>
        </p:spPr>
      </p:pic>
      <p:pic>
        <p:nvPicPr>
          <p:cNvPr id="5" name="Picture 4" descr="Andycow5.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7356" y="1527556"/>
            <a:ext cx="2130044" cy="1663673"/>
          </a:xfrm>
          <a:prstGeom prst="rect">
            <a:avLst/>
          </a:prstGeom>
        </p:spPr>
      </p:pic>
      <p:pic>
        <p:nvPicPr>
          <p:cNvPr id="3" name="Picture 5">
            <a:extLst>
              <a:ext uri="{FF2B5EF4-FFF2-40B4-BE49-F238E27FC236}">
                <a16:creationId xmlns:a16="http://schemas.microsoft.com/office/drawing/2014/main" id="{E73A2FB6-2DCD-22C5-D960-BD685C2482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2700975" y="5022790"/>
            <a:ext cx="1289030" cy="1581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89016146"/>
      </p:ext>
    </p:ext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Height</a:t>
            </a:r>
          </a:p>
        </p:txBody>
      </p:sp>
      <p:sp>
        <p:nvSpPr>
          <p:cNvPr id="57347" name="Rectangle 3"/>
          <p:cNvSpPr>
            <a:spLocks noGrp="1" noChangeArrowheads="1"/>
          </p:cNvSpPr>
          <p:nvPr>
            <p:ph idx="1"/>
          </p:nvPr>
        </p:nvSpPr>
        <p:spPr>
          <a:xfrm>
            <a:off x="195307" y="2104480"/>
            <a:ext cx="2763793" cy="3424505"/>
          </a:xfrm>
        </p:spPr>
        <p:txBody>
          <a:bodyPr>
            <a:normAutofit fontScale="92500" lnSpcReduction="10000"/>
          </a:bodyPr>
          <a:lstStyle/>
          <a:p>
            <a:pPr eaLnBrk="1" hangingPunct="1">
              <a:lnSpc>
                <a:spcPct val="150000"/>
              </a:lnSpc>
              <a:buClr>
                <a:schemeClr val="accent6"/>
              </a:buClr>
              <a:buFont typeface="Wingdings" charset="2"/>
              <a:buChar char="Ø"/>
            </a:pPr>
            <a:r>
              <a:rPr lang="en-US" sz="2000" dirty="0">
                <a:latin typeface="Arial" panose="020B0604020202020204" pitchFamily="34" charset="0"/>
                <a:cs typeface="Arial" panose="020B0604020202020204" pitchFamily="34" charset="0"/>
              </a:rPr>
              <a:t>13” - 17” Bitches</a:t>
            </a:r>
          </a:p>
          <a:p>
            <a:pPr eaLnBrk="1" hangingPunct="1">
              <a:lnSpc>
                <a:spcPct val="150000"/>
              </a:lnSpc>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lnSpc>
                <a:spcPct val="150000"/>
              </a:lnSpc>
              <a:buClr>
                <a:schemeClr val="accent6"/>
              </a:buClr>
              <a:buFont typeface="Wingdings" charset="2"/>
              <a:buChar char="Ø"/>
            </a:pPr>
            <a:r>
              <a:rPr lang="en-US" sz="2000" dirty="0">
                <a:latin typeface="Arial" panose="020B0604020202020204" pitchFamily="34" charset="0"/>
                <a:cs typeface="Arial" panose="020B0604020202020204" pitchFamily="34" charset="0"/>
              </a:rPr>
              <a:t>14” - 18” Dogs </a:t>
            </a:r>
          </a:p>
          <a:p>
            <a:pPr eaLnBrk="1" hangingPunct="1">
              <a:lnSpc>
                <a:spcPct val="150000"/>
              </a:lnSpc>
              <a:buClr>
                <a:schemeClr val="accent6"/>
              </a:buClr>
              <a:buFont typeface="Wingdings" charset="2"/>
              <a:buChar char="Ø"/>
            </a:pPr>
            <a:endParaRPr lang="en-US" sz="2000" dirty="0">
              <a:latin typeface="Arial" panose="020B0604020202020204" pitchFamily="34" charset="0"/>
              <a:cs typeface="Arial" panose="020B0604020202020204" pitchFamily="34" charset="0"/>
            </a:endParaRPr>
          </a:p>
          <a:p>
            <a:pPr eaLnBrk="1" hangingPunct="1">
              <a:buClr>
                <a:schemeClr val="accent6"/>
              </a:buClr>
              <a:buFont typeface="Wingdings" charset="2"/>
              <a:buChar char="Ø"/>
            </a:pPr>
            <a:r>
              <a:rPr lang="en-US" sz="2000" b="1" i="1" u="sng" dirty="0">
                <a:latin typeface="Arial" panose="020B0604020202020204" pitchFamily="34" charset="0"/>
                <a:cs typeface="Arial" panose="020B0604020202020204" pitchFamily="34" charset="0"/>
              </a:rPr>
              <a:t>Measure</a:t>
            </a:r>
            <a:r>
              <a:rPr lang="en-US" sz="2000" dirty="0">
                <a:latin typeface="Arial" panose="020B0604020202020204" pitchFamily="34" charset="0"/>
                <a:cs typeface="Arial" panose="020B0604020202020204" pitchFamily="34" charset="0"/>
              </a:rPr>
              <a:t> rather than withhold proper placement because of perceived size</a:t>
            </a:r>
          </a:p>
        </p:txBody>
      </p:sp>
      <p:sp>
        <p:nvSpPr>
          <p:cNvPr id="6" name="Slide Number Placeholder 5">
            <a:extLst>
              <a:ext uri="{FF2B5EF4-FFF2-40B4-BE49-F238E27FC236}">
                <a16:creationId xmlns:a16="http://schemas.microsoft.com/office/drawing/2014/main" id="{30AA62FA-FC3B-8639-A552-A4200EE3F69E}"/>
              </a:ext>
            </a:extLst>
          </p:cNvPr>
          <p:cNvSpPr>
            <a:spLocks noGrp="1"/>
          </p:cNvSpPr>
          <p:nvPr>
            <p:ph type="sldNum" sz="quarter" idx="12"/>
          </p:nvPr>
        </p:nvSpPr>
        <p:spPr/>
        <p:txBody>
          <a:bodyPr/>
          <a:lstStyle/>
          <a:p>
            <a:pPr>
              <a:defRPr/>
            </a:pPr>
            <a:fld id="{7215B431-F355-454B-84F5-4B90A7DA6657}" type="slidenum">
              <a:rPr lang="en-US" smtClean="0"/>
              <a:pPr>
                <a:defRPr/>
              </a:pPr>
              <a:t>5</a:t>
            </a:fld>
            <a:endParaRPr lang="en-US" dirty="0"/>
          </a:p>
        </p:txBody>
      </p:sp>
      <p:sp>
        <p:nvSpPr>
          <p:cNvPr id="4" name="TextBox 3"/>
          <p:cNvSpPr txBox="1"/>
          <p:nvPr/>
        </p:nvSpPr>
        <p:spPr>
          <a:xfrm>
            <a:off x="4888631" y="2709446"/>
            <a:ext cx="838200" cy="338554"/>
          </a:xfrm>
          <a:prstGeom prst="rect">
            <a:avLst/>
          </a:prstGeom>
          <a:noFill/>
        </p:spPr>
        <p:txBody>
          <a:bodyPr wrap="square" rtlCol="0">
            <a:spAutoFit/>
          </a:bodyPr>
          <a:lstStyle/>
          <a:p>
            <a:r>
              <a:rPr lang="en-US" sz="1600" b="1" dirty="0">
                <a:solidFill>
                  <a:srgbClr val="FF0000"/>
                </a:solidFill>
              </a:rPr>
              <a:t>17.5”</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447" y="4595241"/>
            <a:ext cx="2797276" cy="1861937"/>
          </a:xfrm>
          <a:prstGeom prst="rect">
            <a:avLst/>
          </a:prstGeom>
          <a:ln>
            <a:noFill/>
          </a:ln>
          <a:effectLst>
            <a:outerShdw blurRad="292100" dist="139700" dir="2700000" algn="tl" rotWithShape="0">
              <a:srgbClr val="333333">
                <a:alpha val="65000"/>
              </a:srgbClr>
            </a:outerShdw>
          </a:effectLst>
        </p:spPr>
      </p:pic>
      <p:pic>
        <p:nvPicPr>
          <p:cNvPr id="2050" name="Picture 2" descr="C:\Users\Owner\Desktop\mas power point\riggs_chief_redo.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43447" y="2111333"/>
            <a:ext cx="2833229" cy="232161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4" name="Straight Arrow Connector 13"/>
          <p:cNvCxnSpPr/>
          <p:nvPr/>
        </p:nvCxnSpPr>
        <p:spPr>
          <a:xfrm flipH="1" flipV="1">
            <a:off x="3822581" y="2901341"/>
            <a:ext cx="24093" cy="1148185"/>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87171" y="3552433"/>
            <a:ext cx="684827" cy="400110"/>
          </a:xfrm>
          <a:prstGeom prst="rect">
            <a:avLst/>
          </a:prstGeom>
          <a:noFill/>
          <a:ln>
            <a:noFill/>
          </a:ln>
        </p:spPr>
        <p:txBody>
          <a:bodyPr wrap="square" rtlCol="0">
            <a:spAutoFit/>
          </a:bodyPr>
          <a:lstStyle/>
          <a:p>
            <a:r>
              <a:rPr lang="en-US" sz="2000" b="1" dirty="0"/>
              <a:t>13”</a:t>
            </a:r>
          </a:p>
        </p:txBody>
      </p:sp>
      <p:cxnSp>
        <p:nvCxnSpPr>
          <p:cNvPr id="16" name="Straight Arrow Connector 15"/>
          <p:cNvCxnSpPr/>
          <p:nvPr/>
        </p:nvCxnSpPr>
        <p:spPr>
          <a:xfrm flipH="1" flipV="1">
            <a:off x="5416362" y="2303641"/>
            <a:ext cx="12450" cy="1693487"/>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403908" y="3544296"/>
            <a:ext cx="635023" cy="400110"/>
          </a:xfrm>
          <a:prstGeom prst="rect">
            <a:avLst/>
          </a:prstGeom>
          <a:noFill/>
          <a:ln>
            <a:noFill/>
          </a:ln>
        </p:spPr>
        <p:txBody>
          <a:bodyPr wrap="square" rtlCol="0">
            <a:spAutoFit/>
          </a:bodyPr>
          <a:lstStyle/>
          <a:p>
            <a:r>
              <a:rPr lang="en-US" sz="2000" b="1" dirty="0"/>
              <a:t>18”</a:t>
            </a:r>
          </a:p>
        </p:txBody>
      </p:sp>
      <p:sp>
        <p:nvSpPr>
          <p:cNvPr id="3" name="TextBox 2"/>
          <p:cNvSpPr txBox="1"/>
          <p:nvPr/>
        </p:nvSpPr>
        <p:spPr>
          <a:xfrm>
            <a:off x="593477" y="1483774"/>
            <a:ext cx="8023812" cy="461665"/>
          </a:xfrm>
          <a:prstGeom prst="rect">
            <a:avLst/>
          </a:prstGeom>
          <a:noFill/>
        </p:spPr>
        <p:txBody>
          <a:bodyPr wrap="square" rtlCol="0">
            <a:spAutoFit/>
          </a:bodyPr>
          <a:lstStyle/>
          <a:p>
            <a:pPr algn="ctr"/>
            <a:r>
              <a:rPr lang="en-US" u="sng" dirty="0"/>
              <a:t>No preference to size within the standard</a:t>
            </a:r>
          </a:p>
        </p:txBody>
      </p:sp>
      <p:pic>
        <p:nvPicPr>
          <p:cNvPr id="7" name="Picture 2">
            <a:extLst>
              <a:ext uri="{FF2B5EF4-FFF2-40B4-BE49-F238E27FC236}">
                <a16:creationId xmlns:a16="http://schemas.microsoft.com/office/drawing/2014/main" id="{5F1CC685-5B5A-EC0E-8076-A96988154D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214498" y="2795241"/>
            <a:ext cx="2512685" cy="232161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id="{85B95BDF-52B9-FE7C-E690-89E16EDCE775}"/>
              </a:ext>
            </a:extLst>
          </p:cNvPr>
          <p:cNvSpPr txBox="1"/>
          <p:nvPr/>
        </p:nvSpPr>
        <p:spPr>
          <a:xfrm>
            <a:off x="6578081" y="5312078"/>
            <a:ext cx="2039207" cy="461665"/>
          </a:xfrm>
          <a:prstGeom prst="rect">
            <a:avLst/>
          </a:prstGeom>
          <a:noFill/>
        </p:spPr>
        <p:txBody>
          <a:bodyPr wrap="square" rtlCol="0">
            <a:spAutoFit/>
          </a:bodyPr>
          <a:lstStyle/>
          <a:p>
            <a:r>
              <a:rPr lang="en-US" dirty="0"/>
              <a:t>MAS/</a:t>
            </a:r>
            <a:r>
              <a:rPr lang="en-US" sz="2000" dirty="0"/>
              <a:t>Aussie</a:t>
            </a:r>
          </a:p>
        </p:txBody>
      </p:sp>
    </p:spTree>
    <p:extLst>
      <p:ext uri="{BB962C8B-B14F-4D97-AF65-F5344CB8AC3E}">
        <p14:creationId xmlns:p14="http://schemas.microsoft.com/office/powerpoint/2010/main" val="1320807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7" name="Slide Number Placeholder 6">
            <a:extLst>
              <a:ext uri="{FF2B5EF4-FFF2-40B4-BE49-F238E27FC236}">
                <a16:creationId xmlns:a16="http://schemas.microsoft.com/office/drawing/2014/main" id="{F969EF9F-6F08-F15D-ECD6-B103958CE057}"/>
              </a:ext>
            </a:extLst>
          </p:cNvPr>
          <p:cNvSpPr>
            <a:spLocks noGrp="1"/>
          </p:cNvSpPr>
          <p:nvPr>
            <p:ph type="sldNum" sz="quarter" idx="12"/>
          </p:nvPr>
        </p:nvSpPr>
        <p:spPr/>
        <p:txBody>
          <a:bodyPr/>
          <a:lstStyle/>
          <a:p>
            <a:pPr>
              <a:defRPr/>
            </a:pPr>
            <a:fld id="{7215B431-F355-454B-84F5-4B90A7DA6657}" type="slidenum">
              <a:rPr lang="en-US" smtClean="0"/>
              <a:pPr>
                <a:defRPr/>
              </a:pPr>
              <a:t>50</a:t>
            </a:fld>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9914" y="2429535"/>
            <a:ext cx="3508970" cy="3011865"/>
          </a:xfrm>
          <a:prstGeom prst="rect">
            <a:avLst/>
          </a:prstGeom>
        </p:spPr>
      </p:pic>
      <p:sp>
        <p:nvSpPr>
          <p:cNvPr id="5" name="TextBox 4"/>
          <p:cNvSpPr txBox="1"/>
          <p:nvPr/>
        </p:nvSpPr>
        <p:spPr>
          <a:xfrm>
            <a:off x="591936" y="1699183"/>
            <a:ext cx="7464927" cy="461665"/>
          </a:xfrm>
          <a:prstGeom prst="rect">
            <a:avLst/>
          </a:prstGeom>
          <a:noFill/>
        </p:spPr>
        <p:txBody>
          <a:bodyPr wrap="square" rtlCol="0">
            <a:spAutoFit/>
          </a:bodyPr>
          <a:lstStyle/>
          <a:p>
            <a:pPr algn="ctr"/>
            <a:r>
              <a:rPr lang="en-US" sz="2400" dirty="0"/>
              <a:t>That’s the end of our presentation…</a:t>
            </a:r>
          </a:p>
        </p:txBody>
      </p:sp>
      <p:sp>
        <p:nvSpPr>
          <p:cNvPr id="6" name="TextBox 5"/>
          <p:cNvSpPr txBox="1"/>
          <p:nvPr/>
        </p:nvSpPr>
        <p:spPr>
          <a:xfrm>
            <a:off x="714837" y="5446876"/>
            <a:ext cx="7366000" cy="461665"/>
          </a:xfrm>
          <a:prstGeom prst="rect">
            <a:avLst/>
          </a:prstGeom>
          <a:noFill/>
        </p:spPr>
        <p:txBody>
          <a:bodyPr wrap="square" rtlCol="0">
            <a:spAutoFit/>
          </a:bodyPr>
          <a:lstStyle/>
          <a:p>
            <a:pPr algn="ctr"/>
            <a:r>
              <a:rPr lang="en-US" sz="2400" dirty="0"/>
              <a:t>BUTT,</a:t>
            </a:r>
            <a:r>
              <a:rPr lang="en-US" sz="2400" dirty="0">
                <a:solidFill>
                  <a:srgbClr val="00B0F0"/>
                </a:solidFill>
              </a:rPr>
              <a:t> </a:t>
            </a:r>
            <a:r>
              <a:rPr lang="en-US" sz="2400" dirty="0"/>
              <a:t>we hope you enjoy judging our breed!</a:t>
            </a:r>
          </a:p>
        </p:txBody>
      </p:sp>
    </p:spTree>
    <p:extLst>
      <p:ext uri="{BB962C8B-B14F-4D97-AF65-F5344CB8AC3E}">
        <p14:creationId xmlns:p14="http://schemas.microsoft.com/office/powerpoint/2010/main" val="2121772236"/>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Important Proportions</a:t>
            </a:r>
          </a:p>
        </p:txBody>
      </p:sp>
      <p:sp>
        <p:nvSpPr>
          <p:cNvPr id="19459" name="Rectangle 4"/>
          <p:cNvSpPr>
            <a:spLocks noGrp="1" noChangeArrowheads="1"/>
          </p:cNvSpPr>
          <p:nvPr>
            <p:ph idx="1"/>
          </p:nvPr>
        </p:nvSpPr>
        <p:spPr>
          <a:xfrm>
            <a:off x="1020763" y="4771736"/>
            <a:ext cx="7297737" cy="1617395"/>
          </a:xfrm>
        </p:spPr>
        <p:txBody>
          <a:bodyPr/>
          <a:lstStyle/>
          <a:p>
            <a:pPr>
              <a:buClr>
                <a:schemeClr val="accent6"/>
              </a:buClr>
              <a:buFont typeface="Wingdings" panose="05000000000000000000" pitchFamily="2" charset="2"/>
              <a:buChar char="Ø"/>
            </a:pPr>
            <a:r>
              <a:rPr lang="en-US" sz="2000" dirty="0">
                <a:latin typeface="Arial"/>
                <a:cs typeface="Arial"/>
              </a:rPr>
              <a:t>Slightly Longer than Tall—measuring from the point of the shoulder to the point of the buttocks and from the highest point of the shoulder blade to the ground</a:t>
            </a:r>
          </a:p>
        </p:txBody>
      </p:sp>
      <p:sp>
        <p:nvSpPr>
          <p:cNvPr id="10" name="Slide Number Placeholder 9">
            <a:extLst>
              <a:ext uri="{FF2B5EF4-FFF2-40B4-BE49-F238E27FC236}">
                <a16:creationId xmlns:a16="http://schemas.microsoft.com/office/drawing/2014/main" id="{6018AB76-1588-64D3-CFFE-29B8C1F6AFF9}"/>
              </a:ext>
            </a:extLst>
          </p:cNvPr>
          <p:cNvSpPr>
            <a:spLocks noGrp="1"/>
          </p:cNvSpPr>
          <p:nvPr>
            <p:ph type="sldNum" sz="quarter" idx="12"/>
          </p:nvPr>
        </p:nvSpPr>
        <p:spPr/>
        <p:txBody>
          <a:bodyPr/>
          <a:lstStyle/>
          <a:p>
            <a:pPr>
              <a:defRPr/>
            </a:pPr>
            <a:fld id="{7215B431-F355-454B-84F5-4B90A7DA6657}" type="slidenum">
              <a:rPr lang="en-US" smtClean="0"/>
              <a:pPr>
                <a:defRPr/>
              </a:pPr>
              <a:t>6</a:t>
            </a:fld>
            <a:endParaRPr lang="en-US" dirty="0"/>
          </a:p>
        </p:txBody>
      </p:sp>
      <p:pic>
        <p:nvPicPr>
          <p:cNvPr id="7" name="Picture 7" descr="C:\Users\Owner\Desktop\mas power point\1_10_13_IMG_215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2451011"/>
            <a:ext cx="1781729" cy="1559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8" name="Picture 7" descr="C:\Users\Owner\Desktop\mas power point\1_10_13_IMG_215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4627" y="2450777"/>
            <a:ext cx="2067400" cy="1597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9" name="Picture 7" descr="C:\Users\Owner\Desktop\mas power point\1_10_13_IMG_215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8400" y="2450638"/>
            <a:ext cx="2263347" cy="1587962"/>
          </a:xfrm>
          <a:prstGeom prst="rect">
            <a:avLst/>
          </a:prstGeom>
          <a:ln w="12700">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448334" y="2971800"/>
            <a:ext cx="1114102" cy="990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027459" y="2971799"/>
            <a:ext cx="1295400" cy="10382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934200" y="2997199"/>
            <a:ext cx="1384300" cy="9937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099899" y="4121763"/>
            <a:ext cx="1236652" cy="369332"/>
          </a:xfrm>
          <a:prstGeom prst="rect">
            <a:avLst/>
          </a:prstGeom>
          <a:noFill/>
        </p:spPr>
        <p:txBody>
          <a:bodyPr wrap="square" rtlCol="0">
            <a:spAutoFit/>
          </a:bodyPr>
          <a:lstStyle/>
          <a:p>
            <a:r>
              <a:rPr lang="en-US" sz="1800" dirty="0"/>
              <a:t>Correct </a:t>
            </a:r>
          </a:p>
        </p:txBody>
      </p:sp>
      <p:sp>
        <p:nvSpPr>
          <p:cNvPr id="4" name="TextBox 3"/>
          <p:cNvSpPr txBox="1"/>
          <p:nvPr/>
        </p:nvSpPr>
        <p:spPr>
          <a:xfrm>
            <a:off x="1325784" y="4077203"/>
            <a:ext cx="1236652" cy="369332"/>
          </a:xfrm>
          <a:prstGeom prst="rect">
            <a:avLst/>
          </a:prstGeom>
          <a:noFill/>
        </p:spPr>
        <p:txBody>
          <a:bodyPr wrap="square" rtlCol="0">
            <a:spAutoFit/>
          </a:bodyPr>
          <a:lstStyle/>
          <a:p>
            <a:r>
              <a:rPr lang="en-US" sz="1800" dirty="0"/>
              <a:t>Square</a:t>
            </a:r>
          </a:p>
        </p:txBody>
      </p:sp>
      <p:sp>
        <p:nvSpPr>
          <p:cNvPr id="13" name="TextBox 12">
            <a:extLst>
              <a:ext uri="{FF2B5EF4-FFF2-40B4-BE49-F238E27FC236}">
                <a16:creationId xmlns:a16="http://schemas.microsoft.com/office/drawing/2014/main" id="{DB2B1D47-DD10-11D2-A400-F0856D1C9F6F}"/>
              </a:ext>
            </a:extLst>
          </p:cNvPr>
          <p:cNvSpPr txBox="1"/>
          <p:nvPr/>
        </p:nvSpPr>
        <p:spPr>
          <a:xfrm>
            <a:off x="6248400" y="4085342"/>
            <a:ext cx="2263347" cy="369332"/>
          </a:xfrm>
          <a:prstGeom prst="rect">
            <a:avLst/>
          </a:prstGeom>
          <a:noFill/>
        </p:spPr>
        <p:txBody>
          <a:bodyPr wrap="square" rtlCol="0">
            <a:spAutoFit/>
          </a:bodyPr>
          <a:lstStyle/>
          <a:p>
            <a:pPr algn="ctr"/>
            <a:r>
              <a:rPr lang="en-US" sz="1800" dirty="0"/>
              <a:t>Too Long</a:t>
            </a:r>
          </a:p>
        </p:txBody>
      </p:sp>
    </p:spTree>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Substance</a:t>
            </a:r>
          </a:p>
        </p:txBody>
      </p:sp>
      <p:sp>
        <p:nvSpPr>
          <p:cNvPr id="20483" name="Rectangle 5"/>
          <p:cNvSpPr>
            <a:spLocks noGrp="1" noChangeArrowheads="1"/>
          </p:cNvSpPr>
          <p:nvPr>
            <p:ph idx="1"/>
          </p:nvPr>
        </p:nvSpPr>
        <p:spPr>
          <a:xfrm>
            <a:off x="283229" y="3905826"/>
            <a:ext cx="8545423" cy="2718202"/>
          </a:xfrm>
        </p:spPr>
        <p:txBody>
          <a:bodyPr>
            <a:normAutofit fontScale="92500" lnSpcReduction="20000"/>
          </a:bodyPr>
          <a:lstStyle/>
          <a:p>
            <a:pPr>
              <a:buClr>
                <a:schemeClr val="accent6"/>
              </a:buClr>
              <a:buFont typeface="Wingdings" charset="2"/>
              <a:buChar char="Ø"/>
            </a:pPr>
            <a:r>
              <a:rPr lang="en-US" sz="1800" dirty="0">
                <a:latin typeface="Arial" panose="020B0604020202020204" pitchFamily="34" charset="0"/>
                <a:cs typeface="Arial" panose="020B0604020202020204" pitchFamily="34" charset="0"/>
              </a:rPr>
              <a:t>Solidly built with moderate bone in proportion to body height and size.</a:t>
            </a:r>
          </a:p>
          <a:p>
            <a:pPr>
              <a:buClr>
                <a:schemeClr val="accent6"/>
              </a:buClr>
              <a:buFont typeface="Wingdings" charset="2"/>
              <a:buChar char="Ø"/>
            </a:pPr>
            <a:r>
              <a:rPr lang="en-US" sz="1800" dirty="0">
                <a:latin typeface="Arial" panose="020B0604020202020204" pitchFamily="34" charset="0"/>
                <a:cs typeface="Arial" panose="020B0604020202020204" pitchFamily="34" charset="0"/>
              </a:rPr>
              <a:t>Dog appear masculine without coarseness. Bitches appear feminine without being slight of bone. </a:t>
            </a:r>
          </a:p>
          <a:p>
            <a:pPr>
              <a:buClr>
                <a:schemeClr val="accent6"/>
              </a:buClr>
              <a:buFont typeface="Wingdings" charset="2"/>
              <a:buChar char="Ø"/>
            </a:pPr>
            <a:r>
              <a:rPr lang="en-US" sz="1800" dirty="0">
                <a:latin typeface="Arial" panose="020B0604020202020204" pitchFamily="34" charset="0"/>
                <a:cs typeface="Arial" panose="020B0604020202020204" pitchFamily="34" charset="0"/>
              </a:rPr>
              <a:t>Hair may add or detract from the appearance of the amount of bone/substance an animal has.  </a:t>
            </a:r>
          </a:p>
          <a:p>
            <a:pPr>
              <a:buClr>
                <a:schemeClr val="accent6"/>
              </a:buClr>
              <a:buFont typeface="Wingdings" charset="2"/>
              <a:buChar char="Ø"/>
            </a:pPr>
            <a:r>
              <a:rPr lang="en-US" sz="1800" dirty="0">
                <a:latin typeface="Arial" panose="020B0604020202020204" pitchFamily="34" charset="0"/>
                <a:cs typeface="Arial" panose="020B0604020202020204" pitchFamily="34" charset="0"/>
              </a:rPr>
              <a:t>The breed does NOT have a heavy or stocky build, but it is a sturdy breed with a solid build that can work over a variety of terrain with agility and stamina. The breed is not exaggerated nor extreme in any way. Smaller sized dogs may</a:t>
            </a:r>
            <a:r>
              <a:rPr lang="en-US" sz="1800" dirty="0">
                <a:solidFill>
                  <a:srgbClr val="FFFF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not have the same amount of bone as larger sized dogs, but all sizes appear athletic and capable of performing various farm tasks. </a:t>
            </a:r>
          </a:p>
          <a:p>
            <a:pPr eaLnBrk="1" hangingPunct="1">
              <a:lnSpc>
                <a:spcPct val="90000"/>
              </a:lnSpc>
              <a:spcAft>
                <a:spcPts val="600"/>
              </a:spcAft>
              <a:buFont typeface="Wingdings" charset="2"/>
              <a:buChar char="§"/>
            </a:pPr>
            <a:endParaRPr lang="en-US" sz="1400" dirty="0">
              <a:latin typeface="Arial"/>
              <a:cs typeface="Arial"/>
            </a:endParaRPr>
          </a:p>
        </p:txBody>
      </p:sp>
      <p:sp>
        <p:nvSpPr>
          <p:cNvPr id="5" name="Slide Number Placeholder 4">
            <a:extLst>
              <a:ext uri="{FF2B5EF4-FFF2-40B4-BE49-F238E27FC236}">
                <a16:creationId xmlns:a16="http://schemas.microsoft.com/office/drawing/2014/main" id="{162CD688-74AB-F8FF-50C3-64603BB053E0}"/>
              </a:ext>
            </a:extLst>
          </p:cNvPr>
          <p:cNvSpPr>
            <a:spLocks noGrp="1"/>
          </p:cNvSpPr>
          <p:nvPr>
            <p:ph type="sldNum" sz="quarter" idx="12"/>
          </p:nvPr>
        </p:nvSpPr>
        <p:spPr/>
        <p:txBody>
          <a:bodyPr/>
          <a:lstStyle/>
          <a:p>
            <a:pPr>
              <a:defRPr/>
            </a:pPr>
            <a:fld id="{7215B431-F355-454B-84F5-4B90A7DA6657}" type="slidenum">
              <a:rPr lang="en-US" smtClean="0"/>
              <a:pPr>
                <a:defRPr/>
              </a:pPr>
              <a:t>7</a:t>
            </a:fld>
            <a:endParaRPr lang="en-US" dirty="0"/>
          </a:p>
        </p:txBody>
      </p:sp>
      <p:pic>
        <p:nvPicPr>
          <p:cNvPr id="4" name="Picture 3" descr="C:\Users\Owner\Desktop\mas power point\4_17_05_adonis_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4953" y="1523794"/>
            <a:ext cx="2411736" cy="2021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094513" y="3536493"/>
            <a:ext cx="1892615" cy="369332"/>
          </a:xfrm>
          <a:prstGeom prst="rect">
            <a:avLst/>
          </a:prstGeom>
          <a:noFill/>
        </p:spPr>
        <p:txBody>
          <a:bodyPr wrap="square" rtlCol="0">
            <a:spAutoFit/>
          </a:bodyPr>
          <a:lstStyle/>
          <a:p>
            <a:r>
              <a:rPr lang="en-US" sz="1800" dirty="0">
                <a:latin typeface="Arial"/>
                <a:cs typeface="Arial"/>
              </a:rPr>
              <a:t>Blue Merle Male</a:t>
            </a:r>
          </a:p>
        </p:txBody>
      </p:sp>
      <p:sp>
        <p:nvSpPr>
          <p:cNvPr id="3" name="TextBox 2"/>
          <p:cNvSpPr txBox="1"/>
          <p:nvPr/>
        </p:nvSpPr>
        <p:spPr>
          <a:xfrm>
            <a:off x="5845453" y="3583222"/>
            <a:ext cx="2066933" cy="369332"/>
          </a:xfrm>
          <a:prstGeom prst="rect">
            <a:avLst/>
          </a:prstGeom>
          <a:noFill/>
        </p:spPr>
        <p:txBody>
          <a:bodyPr wrap="square" rtlCol="0">
            <a:spAutoFit/>
          </a:bodyPr>
          <a:lstStyle/>
          <a:p>
            <a:r>
              <a:rPr lang="en-US" sz="1800" dirty="0">
                <a:latin typeface="Arial"/>
                <a:cs typeface="Arial"/>
              </a:rPr>
              <a:t>Red Merle Female</a:t>
            </a:r>
          </a:p>
        </p:txBody>
      </p:sp>
      <p:pic>
        <p:nvPicPr>
          <p:cNvPr id="7" name="Picture 6">
            <a:extLst>
              <a:ext uri="{FF2B5EF4-FFF2-40B4-BE49-F238E27FC236}">
                <a16:creationId xmlns:a16="http://schemas.microsoft.com/office/drawing/2014/main" id="{614FC08C-781B-BE41-79CE-FE5C7B2FC1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567616" y="1523795"/>
            <a:ext cx="2481871" cy="2083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03371" y="427638"/>
            <a:ext cx="7055380" cy="1400530"/>
          </a:xfrm>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Head: Female and Male     </a:t>
            </a:r>
          </a:p>
        </p:txBody>
      </p:sp>
      <p:sp>
        <p:nvSpPr>
          <p:cNvPr id="5" name="Slide Number Placeholder 4">
            <a:extLst>
              <a:ext uri="{FF2B5EF4-FFF2-40B4-BE49-F238E27FC236}">
                <a16:creationId xmlns:a16="http://schemas.microsoft.com/office/drawing/2014/main" id="{AB2C871D-22F2-FF55-36F3-0E81040AEE4C}"/>
              </a:ext>
            </a:extLst>
          </p:cNvPr>
          <p:cNvSpPr>
            <a:spLocks noGrp="1"/>
          </p:cNvSpPr>
          <p:nvPr>
            <p:ph type="sldNum" sz="quarter" idx="12"/>
          </p:nvPr>
        </p:nvSpPr>
        <p:spPr/>
        <p:txBody>
          <a:bodyPr/>
          <a:lstStyle/>
          <a:p>
            <a:pPr>
              <a:defRPr/>
            </a:pPr>
            <a:fld id="{7215B431-F355-454B-84F5-4B90A7DA6657}" type="slidenum">
              <a:rPr lang="en-US" smtClean="0"/>
              <a:pPr>
                <a:defRPr/>
              </a:pPr>
              <a:t>8</a:t>
            </a:fld>
            <a:endParaRPr lang="en-US" dirty="0"/>
          </a:p>
        </p:txBody>
      </p:sp>
      <p:sp>
        <p:nvSpPr>
          <p:cNvPr id="2" name="TextBox 1"/>
          <p:cNvSpPr txBox="1"/>
          <p:nvPr/>
        </p:nvSpPr>
        <p:spPr>
          <a:xfrm>
            <a:off x="2748943" y="2336934"/>
            <a:ext cx="3705908" cy="4093428"/>
          </a:xfrm>
          <a:prstGeom prst="rect">
            <a:avLst/>
          </a:prstGeom>
          <a:noFill/>
        </p:spPr>
        <p:txBody>
          <a:bodyPr wrap="square" rtlCol="0">
            <a:spAutoFit/>
          </a:bodyPr>
          <a:lstStyle/>
          <a:p>
            <a:pPr marL="285750" indent="-28575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The head shall be smooth, clean of excessive skin, tight and strong, without being coarse or over refined.</a:t>
            </a:r>
          </a:p>
          <a:p>
            <a:pPr marL="285750" indent="-285750">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285750" indent="-28575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It  should also be in proportion to the body and according to sex and substance of  the dog.</a:t>
            </a:r>
          </a:p>
          <a:p>
            <a:pPr marL="285750" indent="-285750">
              <a:buClr>
                <a:schemeClr val="accent6"/>
              </a:buClr>
              <a:buSzPct val="70000"/>
              <a:buFont typeface="Wingdings" charset="2"/>
              <a:buChar char="Ø"/>
            </a:pPr>
            <a:endParaRPr lang="en-US" sz="2000" dirty="0">
              <a:latin typeface="Arial" panose="020B0604020202020204" pitchFamily="34" charset="0"/>
              <a:cs typeface="Arial" panose="020B0604020202020204" pitchFamily="34" charset="0"/>
            </a:endParaRPr>
          </a:p>
          <a:p>
            <a:pPr marL="285750" indent="-285750">
              <a:buClr>
                <a:schemeClr val="accent6"/>
              </a:buClr>
              <a:buSzPct val="70000"/>
              <a:buFont typeface="Wingdings" charset="2"/>
              <a:buChar char="Ø"/>
            </a:pPr>
            <a:r>
              <a:rPr lang="en-US" sz="2000" dirty="0">
                <a:latin typeface="Arial" panose="020B0604020202020204" pitchFamily="34" charset="0"/>
                <a:cs typeface="Arial" panose="020B0604020202020204" pitchFamily="34" charset="0"/>
              </a:rPr>
              <a:t>Faults would include loose, wet flews and droopy eyelids.</a:t>
            </a:r>
          </a:p>
        </p:txBody>
      </p:sp>
      <p:sp>
        <p:nvSpPr>
          <p:cNvPr id="3" name="TextBox 2"/>
          <p:cNvSpPr txBox="1"/>
          <p:nvPr/>
        </p:nvSpPr>
        <p:spPr>
          <a:xfrm>
            <a:off x="881243" y="1625582"/>
            <a:ext cx="1210938" cy="461665"/>
          </a:xfrm>
          <a:prstGeom prst="rect">
            <a:avLst/>
          </a:prstGeom>
          <a:noFill/>
        </p:spPr>
        <p:txBody>
          <a:bodyPr wrap="none" rtlCol="0">
            <a:spAutoFit/>
          </a:bodyPr>
          <a:lstStyle/>
          <a:p>
            <a:r>
              <a:rPr lang="en-US" dirty="0"/>
              <a:t>Female</a:t>
            </a:r>
          </a:p>
        </p:txBody>
      </p:sp>
      <p:sp>
        <p:nvSpPr>
          <p:cNvPr id="4" name="TextBox 3"/>
          <p:cNvSpPr txBox="1"/>
          <p:nvPr/>
        </p:nvSpPr>
        <p:spPr>
          <a:xfrm>
            <a:off x="7281264" y="1675133"/>
            <a:ext cx="851766" cy="461665"/>
          </a:xfrm>
          <a:prstGeom prst="rect">
            <a:avLst/>
          </a:prstGeom>
          <a:noFill/>
        </p:spPr>
        <p:txBody>
          <a:bodyPr wrap="none" rtlCol="0">
            <a:spAutoFit/>
          </a:bodyPr>
          <a:lstStyle/>
          <a:p>
            <a:r>
              <a:rPr lang="en-US" dirty="0"/>
              <a:t>Male</a:t>
            </a:r>
          </a:p>
        </p:txBody>
      </p:sp>
      <p:pic>
        <p:nvPicPr>
          <p:cNvPr id="9" name="Picture 8">
            <a:extLst>
              <a:ext uri="{FF2B5EF4-FFF2-40B4-BE49-F238E27FC236}">
                <a16:creationId xmlns:a16="http://schemas.microsoft.com/office/drawing/2014/main" id="{6556B652-693B-A447-F4B5-04C8966D70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 r="35317"/>
          <a:stretch/>
        </p:blipFill>
        <p:spPr bwMode="auto">
          <a:xfrm>
            <a:off x="666257" y="4552576"/>
            <a:ext cx="1892454" cy="1877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1" name="Picture 10">
            <a:extLst>
              <a:ext uri="{FF2B5EF4-FFF2-40B4-BE49-F238E27FC236}">
                <a16:creationId xmlns:a16="http://schemas.microsoft.com/office/drawing/2014/main" id="{D0CF2C5D-A66A-CDF2-C018-85ABCB3DE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173"/>
          <a:stretch/>
        </p:blipFill>
        <p:spPr bwMode="auto">
          <a:xfrm>
            <a:off x="685481" y="2414856"/>
            <a:ext cx="1892454" cy="1974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id="{5CC5E7D3-7EE9-8761-0E4E-E19C6C7470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664308" y="2414857"/>
            <a:ext cx="1974867" cy="1974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3" name="Picture 12">
            <a:extLst>
              <a:ext uri="{FF2B5EF4-FFF2-40B4-BE49-F238E27FC236}">
                <a16:creationId xmlns:a16="http://schemas.microsoft.com/office/drawing/2014/main" id="{F6288C3F-9EE8-EFA3-4CAF-AED143D74A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664307" y="4552576"/>
            <a:ext cx="1974867" cy="1950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97266148"/>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marL="54864" indent="0" eaLnBrk="1" fontAlgn="auto" hangingPunct="1">
              <a:spcAft>
                <a:spcPts val="0"/>
              </a:spcAft>
              <a:defRPr/>
            </a:pPr>
            <a:r>
              <a:rPr lang="en-US" dirty="0">
                <a:solidFill>
                  <a:schemeClr val="tx2">
                    <a:tint val="100000"/>
                    <a:shade val="90000"/>
                    <a:satMod val="250000"/>
                    <a:alpha val="100000"/>
                  </a:schemeClr>
                </a:solidFill>
              </a:rPr>
              <a:t>Expression</a:t>
            </a:r>
          </a:p>
        </p:txBody>
      </p:sp>
      <p:sp>
        <p:nvSpPr>
          <p:cNvPr id="32771" name="Rectangle 4"/>
          <p:cNvSpPr>
            <a:spLocks noGrp="1" noChangeArrowheads="1"/>
          </p:cNvSpPr>
          <p:nvPr>
            <p:ph idx="1"/>
          </p:nvPr>
        </p:nvSpPr>
        <p:spPr>
          <a:xfrm>
            <a:off x="497538" y="1420985"/>
            <a:ext cx="2058444" cy="2053154"/>
          </a:xfrm>
        </p:spPr>
        <p:txBody>
          <a:bodyPr>
            <a:normAutofit fontScale="77500" lnSpcReduction="20000"/>
          </a:bodyPr>
          <a:lstStyle/>
          <a:p>
            <a:pPr eaLnBrk="1" hangingPunct="1">
              <a:spcAft>
                <a:spcPts val="1200"/>
              </a:spcAft>
              <a:buClr>
                <a:schemeClr val="accent6"/>
              </a:buClr>
              <a:buFont typeface="Wingdings" charset="2"/>
              <a:buChar char="Ø"/>
            </a:pPr>
            <a:r>
              <a:rPr lang="en-US" sz="2400" dirty="0">
                <a:latin typeface="Arial Narrow" pitchFamily="34" charset="0"/>
              </a:rPr>
              <a:t>Alert</a:t>
            </a:r>
          </a:p>
          <a:p>
            <a:pPr eaLnBrk="1" hangingPunct="1">
              <a:spcAft>
                <a:spcPts val="1200"/>
              </a:spcAft>
              <a:buClr>
                <a:schemeClr val="accent6"/>
              </a:buClr>
              <a:buFont typeface="Wingdings" charset="2"/>
              <a:buChar char="Ø"/>
            </a:pPr>
            <a:r>
              <a:rPr lang="en-US" sz="2400" dirty="0">
                <a:latin typeface="Arial Narrow" pitchFamily="34" charset="0"/>
              </a:rPr>
              <a:t>Attentive</a:t>
            </a:r>
          </a:p>
          <a:p>
            <a:pPr eaLnBrk="1" hangingPunct="1">
              <a:spcAft>
                <a:spcPts val="1200"/>
              </a:spcAft>
              <a:buClr>
                <a:schemeClr val="accent6"/>
              </a:buClr>
              <a:buFont typeface="Wingdings" charset="2"/>
              <a:buChar char="Ø"/>
            </a:pPr>
            <a:r>
              <a:rPr lang="en-US" sz="2400" dirty="0">
                <a:latin typeface="Arial Narrow" pitchFamily="34" charset="0"/>
              </a:rPr>
              <a:t>Intelligent</a:t>
            </a:r>
          </a:p>
          <a:p>
            <a:pPr eaLnBrk="1" hangingPunct="1">
              <a:spcAft>
                <a:spcPts val="1200"/>
              </a:spcAft>
              <a:buClr>
                <a:schemeClr val="accent6"/>
              </a:buClr>
              <a:buFont typeface="Wingdings" charset="2"/>
              <a:buChar char="Ø"/>
            </a:pPr>
            <a:r>
              <a:rPr lang="en-US" sz="2400" dirty="0">
                <a:latin typeface="Arial Narrow" pitchFamily="34" charset="0"/>
              </a:rPr>
              <a:t>Watchful</a:t>
            </a:r>
          </a:p>
          <a:p>
            <a:pPr marL="0" indent="0" eaLnBrk="1" hangingPunct="1">
              <a:spcAft>
                <a:spcPts val="1200"/>
              </a:spcAft>
              <a:buNone/>
            </a:pPr>
            <a:endParaRPr lang="en-US" sz="2400" dirty="0">
              <a:latin typeface="Arial Narrow" pitchFamily="34" charset="0"/>
            </a:endParaRPr>
          </a:p>
        </p:txBody>
      </p:sp>
      <p:sp>
        <p:nvSpPr>
          <p:cNvPr id="5" name="Slide Number Placeholder 4">
            <a:extLst>
              <a:ext uri="{FF2B5EF4-FFF2-40B4-BE49-F238E27FC236}">
                <a16:creationId xmlns:a16="http://schemas.microsoft.com/office/drawing/2014/main" id="{71D2A7E2-8316-439F-E521-CAEFBD5CE4E0}"/>
              </a:ext>
            </a:extLst>
          </p:cNvPr>
          <p:cNvSpPr>
            <a:spLocks noGrp="1"/>
          </p:cNvSpPr>
          <p:nvPr>
            <p:ph type="sldNum" sz="quarter" idx="12"/>
          </p:nvPr>
        </p:nvSpPr>
        <p:spPr/>
        <p:txBody>
          <a:bodyPr/>
          <a:lstStyle/>
          <a:p>
            <a:pPr>
              <a:defRPr/>
            </a:pPr>
            <a:fld id="{7215B431-F355-454B-84F5-4B90A7DA6657}" type="slidenum">
              <a:rPr lang="en-US" smtClean="0"/>
              <a:pPr>
                <a:defRPr/>
              </a:pPr>
              <a:t>9</a:t>
            </a:fld>
            <a:endParaRPr lang="en-US" dirty="0"/>
          </a:p>
        </p:txBody>
      </p:sp>
      <p:pic>
        <p:nvPicPr>
          <p:cNvPr id="7" name="Picture 5" descr="C:\Users\Owner\Desktop\mas power point\1_8_2013_IMG_209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44796" y="1638918"/>
            <a:ext cx="2170744" cy="17298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t="14026"/>
          <a:stretch/>
        </p:blipFill>
        <p:spPr>
          <a:xfrm>
            <a:off x="6829392" y="1638917"/>
            <a:ext cx="2095874" cy="1729853"/>
          </a:xfrm>
          <a:prstGeom prst="rect">
            <a:avLst/>
          </a:prstGeom>
        </p:spPr>
      </p:pic>
      <p:sp>
        <p:nvSpPr>
          <p:cNvPr id="3" name="TextBox 2"/>
          <p:cNvSpPr txBox="1"/>
          <p:nvPr/>
        </p:nvSpPr>
        <p:spPr>
          <a:xfrm>
            <a:off x="457200" y="3429000"/>
            <a:ext cx="8329989" cy="3253198"/>
          </a:xfrm>
          <a:prstGeom prst="rect">
            <a:avLst/>
          </a:prstGeom>
          <a:noFill/>
        </p:spPr>
        <p:txBody>
          <a:bodyPr wrap="square" rtlCol="0">
            <a:spAutoFit/>
          </a:bodyPr>
          <a:lstStyle/>
          <a:p>
            <a:pPr marL="285750" indent="-285750">
              <a:buClr>
                <a:schemeClr val="accent6"/>
              </a:buClr>
              <a:buSzPct val="70000"/>
              <a:buFont typeface="Wingdings" charset="2"/>
              <a:buChar char="Ø"/>
            </a:pPr>
            <a:r>
              <a:rPr lang="en-US" sz="1800" dirty="0">
                <a:latin typeface="Arial" panose="020B0604020202020204" pitchFamily="34" charset="0"/>
                <a:cs typeface="Arial" panose="020B0604020202020204" pitchFamily="34" charset="0"/>
              </a:rPr>
              <a:t>The breed can be reserved with strangers and may not acknowledge a judge who is trying to get their attention. </a:t>
            </a:r>
          </a:p>
          <a:p>
            <a:pPr marL="171450" indent="-171450">
              <a:buClr>
                <a:schemeClr val="accent6"/>
              </a:buClr>
              <a:buSzPct val="70000"/>
              <a:buFont typeface="Wingdings" charset="2"/>
              <a:buChar char="Ø"/>
            </a:pPr>
            <a:endParaRPr lang="en-US" sz="1000" dirty="0">
              <a:latin typeface="Arial" panose="020B0604020202020204" pitchFamily="34" charset="0"/>
              <a:cs typeface="Arial" panose="020B0604020202020204" pitchFamily="34" charset="0"/>
            </a:endParaRPr>
          </a:p>
          <a:p>
            <a:pPr marL="285750" indent="-285750" eaLnBrk="0" hangingPunct="0">
              <a:spcBef>
                <a:spcPct val="30000"/>
              </a:spcBef>
              <a:buClr>
                <a:schemeClr val="accent6"/>
              </a:buClr>
              <a:buSzPct val="70000"/>
              <a:buFont typeface="Wingdings" charset="2"/>
              <a:buChar char="Ø"/>
              <a:defRPr/>
            </a:pPr>
            <a:r>
              <a:rPr lang="en-US" sz="1800" dirty="0">
                <a:latin typeface="Arial" panose="020B0604020202020204" pitchFamily="34" charset="0"/>
                <a:cs typeface="Arial" panose="020B0604020202020204" pitchFamily="34" charset="0"/>
              </a:rPr>
              <a:t>Although the MAS reserves his affections for those he knows and trusts, he should be accepting of a judge's touch. In the ring he should be attentive to his handler.  The gaze is eager and intelligent. During the individual table examination, the judge should not expect or try to get "expression" from the dog. Expression is better assessed on the floor where the dog is in a more neutral setting.</a:t>
            </a:r>
          </a:p>
          <a:p>
            <a:pPr marL="171450" indent="-171450">
              <a:buClr>
                <a:schemeClr val="accent6"/>
              </a:buClr>
              <a:buSzPct val="70000"/>
              <a:buFont typeface="Wingdings" charset="2"/>
              <a:buChar char="Ø"/>
            </a:pPr>
            <a:endParaRPr lang="en-US" sz="1000" dirty="0">
              <a:latin typeface="Arial" panose="020B0604020202020204" pitchFamily="34" charset="0"/>
              <a:cs typeface="Arial" panose="020B0604020202020204" pitchFamily="34" charset="0"/>
            </a:endParaRPr>
          </a:p>
          <a:p>
            <a:pPr marL="285750" indent="-285750">
              <a:buClr>
                <a:schemeClr val="accent6"/>
              </a:buClr>
              <a:buSzPct val="70000"/>
              <a:buFont typeface="Wingdings" charset="2"/>
              <a:buChar char="Ø"/>
            </a:pPr>
            <a:r>
              <a:rPr lang="en-US" sz="1800" dirty="0">
                <a:latin typeface="Arial" panose="020B0604020202020204" pitchFamily="34" charset="0"/>
                <a:cs typeface="Arial" panose="020B0604020202020204" pitchFamily="34" charset="0"/>
              </a:rPr>
              <a:t>Ear styles and/or the eye colors can also affect the expression, so it is important to understand that “Expression” is </a:t>
            </a:r>
            <a:r>
              <a:rPr lang="en-US" sz="1800" u="sng" dirty="0">
                <a:latin typeface="Arial" panose="020B0604020202020204" pitchFamily="34" charset="0"/>
                <a:cs typeface="Arial" panose="020B0604020202020204" pitchFamily="34" charset="0"/>
              </a:rPr>
              <a:t>NOT</a:t>
            </a:r>
            <a:r>
              <a:rPr lang="en-US" sz="1800" dirty="0">
                <a:latin typeface="Arial" panose="020B0604020202020204" pitchFamily="34" charset="0"/>
                <a:cs typeface="Arial" panose="020B0604020202020204" pitchFamily="34" charset="0"/>
              </a:rPr>
              <a:t> a key factor during judging. </a:t>
            </a:r>
          </a:p>
        </p:txBody>
      </p:sp>
      <p:pic>
        <p:nvPicPr>
          <p:cNvPr id="6" name="Picture 5">
            <a:extLst>
              <a:ext uri="{FF2B5EF4-FFF2-40B4-BE49-F238E27FC236}">
                <a16:creationId xmlns:a16="http://schemas.microsoft.com/office/drawing/2014/main" id="{0C6A7F8E-D35B-6549-1FEC-E5D65664645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804363" y="1631942"/>
            <a:ext cx="1626581" cy="1736829"/>
          </a:xfrm>
          <a:prstGeom prst="rect">
            <a:avLst/>
          </a:prstGeom>
        </p:spPr>
      </p:pic>
    </p:spTree>
    <p:extLst>
      <p:ext uri="{BB962C8B-B14F-4D97-AF65-F5344CB8AC3E}">
        <p14:creationId xmlns:p14="http://schemas.microsoft.com/office/powerpoint/2010/main" val="520355213"/>
      </p:ext>
    </p:extLst>
  </p:cSld>
  <p:clrMapOvr>
    <a:masterClrMapping/>
  </p:clrMapOvr>
  <p:transition spd="med">
    <p:rand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220949</TotalTime>
  <Words>2242</Words>
  <Application>Microsoft Office PowerPoint</Application>
  <PresentationFormat>Letter Paper (8.5x11 in)</PresentationFormat>
  <Paragraphs>451</Paragraphs>
  <Slides>50</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 Narrow</vt:lpstr>
      <vt:lpstr>Blue Highway D</vt:lpstr>
      <vt:lpstr>Century Gothic</vt:lpstr>
      <vt:lpstr>Times New Roman</vt:lpstr>
      <vt:lpstr>Wingdings</vt:lpstr>
      <vt:lpstr>Wingdings 3</vt:lpstr>
      <vt:lpstr>Ion</vt:lpstr>
      <vt:lpstr>PowerPoint Presentation</vt:lpstr>
      <vt:lpstr>Origin: U.S.A.</vt:lpstr>
      <vt:lpstr>Our Versatile Heritage</vt:lpstr>
      <vt:lpstr>General Appearance</vt:lpstr>
      <vt:lpstr>Height</vt:lpstr>
      <vt:lpstr>Important Proportions</vt:lpstr>
      <vt:lpstr>Substance</vt:lpstr>
      <vt:lpstr>Head: Female and Male     </vt:lpstr>
      <vt:lpstr>Expression</vt:lpstr>
      <vt:lpstr>Eyes</vt:lpstr>
      <vt:lpstr>Ears</vt:lpstr>
      <vt:lpstr>Ears: Acceptable Styles</vt:lpstr>
      <vt:lpstr>Ears: Severe Faults</vt:lpstr>
      <vt:lpstr>Skull</vt:lpstr>
      <vt:lpstr>Stop &amp; Muzzle </vt:lpstr>
      <vt:lpstr>Head Planes</vt:lpstr>
      <vt:lpstr>Head Proportions</vt:lpstr>
      <vt:lpstr>Nose</vt:lpstr>
      <vt:lpstr>Too much pink?</vt:lpstr>
      <vt:lpstr>Teeth</vt:lpstr>
      <vt:lpstr>Neck</vt:lpstr>
      <vt:lpstr>Topline and Croup</vt:lpstr>
      <vt:lpstr>Loin</vt:lpstr>
      <vt:lpstr>Chest, Ribs and Underline </vt:lpstr>
      <vt:lpstr>Tail</vt:lpstr>
      <vt:lpstr>Forequarters</vt:lpstr>
      <vt:lpstr>Front </vt:lpstr>
      <vt:lpstr>Elbow</vt:lpstr>
      <vt:lpstr>Feet</vt:lpstr>
      <vt:lpstr>Hindquarters</vt:lpstr>
      <vt:lpstr>Hocks</vt:lpstr>
      <vt:lpstr>Coat</vt:lpstr>
      <vt:lpstr>Presented Naturally </vt:lpstr>
      <vt:lpstr>Color</vt:lpstr>
      <vt:lpstr>Acceptable Color Variations</vt:lpstr>
      <vt:lpstr>Tan markings</vt:lpstr>
      <vt:lpstr>White Markings</vt:lpstr>
      <vt:lpstr>White That is a Fault </vt:lpstr>
      <vt:lpstr>Minimal Merle</vt:lpstr>
      <vt:lpstr>Gait from the Side</vt:lpstr>
      <vt:lpstr>Gait from the Side #2</vt:lpstr>
      <vt:lpstr>Coming and Going</vt:lpstr>
      <vt:lpstr>Must be Agile</vt:lpstr>
      <vt:lpstr>Temperament</vt:lpstr>
      <vt:lpstr>Severe Faults</vt:lpstr>
      <vt:lpstr>Disqualifications</vt:lpstr>
      <vt:lpstr>Easy to Train</vt:lpstr>
      <vt:lpstr>Playful Companion</vt:lpstr>
      <vt:lpstr>Our dogs can and will do it all…</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May 9, 2013 - Draft</dc:title>
  <dc:subject>Judges Education Presentation</dc:subject>
  <dc:creator>MAS Breed Standard Committee</dc:creator>
  <dc:description>Additional / Replacement Photos to be added when approved by the BSEEC.</dc:description>
  <cp:lastModifiedBy>Tina Winston</cp:lastModifiedBy>
  <cp:revision>929</cp:revision>
  <cp:lastPrinted>2022-02-28T20:17:30Z</cp:lastPrinted>
  <dcterms:created xsi:type="dcterms:W3CDTF">1995-06-02T22:16:36Z</dcterms:created>
  <dcterms:modified xsi:type="dcterms:W3CDTF">2025-10-19T22:25:23Z</dcterms:modified>
</cp:coreProperties>
</file>