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Lst>
  <p:notesMasterIdLst>
    <p:notesMasterId r:id="rId50"/>
  </p:notesMasterIdLst>
  <p:handoutMasterIdLst>
    <p:handoutMasterId r:id="rId51"/>
  </p:handoutMasterIdLst>
  <p:sldIdLst>
    <p:sldId id="256" r:id="rId2"/>
    <p:sldId id="320" r:id="rId3"/>
    <p:sldId id="433" r:id="rId4"/>
    <p:sldId id="274" r:id="rId5"/>
    <p:sldId id="447" r:id="rId6"/>
    <p:sldId id="276" r:id="rId7"/>
    <p:sldId id="277" r:id="rId8"/>
    <p:sldId id="455" r:id="rId9"/>
    <p:sldId id="456" r:id="rId10"/>
    <p:sldId id="283" r:id="rId11"/>
    <p:sldId id="285" r:id="rId12"/>
    <p:sldId id="431" r:id="rId13"/>
    <p:sldId id="288" r:id="rId14"/>
    <p:sldId id="281" r:id="rId15"/>
    <p:sldId id="424" r:id="rId16"/>
    <p:sldId id="432" r:id="rId17"/>
    <p:sldId id="425" r:id="rId18"/>
    <p:sldId id="265" r:id="rId19"/>
    <p:sldId id="416" r:id="rId20"/>
    <p:sldId id="302" r:id="rId21"/>
    <p:sldId id="306" r:id="rId22"/>
    <p:sldId id="307" r:id="rId23"/>
    <p:sldId id="435" r:id="rId24"/>
    <p:sldId id="458" r:id="rId25"/>
    <p:sldId id="457" r:id="rId26"/>
    <p:sldId id="453" r:id="rId27"/>
    <p:sldId id="454" r:id="rId28"/>
    <p:sldId id="449" r:id="rId29"/>
    <p:sldId id="451" r:id="rId30"/>
    <p:sldId id="450" r:id="rId31"/>
    <p:sldId id="311" r:id="rId32"/>
    <p:sldId id="430" r:id="rId33"/>
    <p:sldId id="438" r:id="rId34"/>
    <p:sldId id="313" r:id="rId35"/>
    <p:sldId id="428" r:id="rId36"/>
    <p:sldId id="341" r:id="rId37"/>
    <p:sldId id="334" r:id="rId38"/>
    <p:sldId id="314" r:id="rId39"/>
    <p:sldId id="445" r:id="rId40"/>
    <p:sldId id="444" r:id="rId41"/>
    <p:sldId id="443" r:id="rId42"/>
    <p:sldId id="459" r:id="rId43"/>
    <p:sldId id="397" r:id="rId44"/>
    <p:sldId id="441" r:id="rId45"/>
    <p:sldId id="437" r:id="rId46"/>
    <p:sldId id="388" r:id="rId47"/>
    <p:sldId id="434" r:id="rId48"/>
    <p:sldId id="423" r:id="rId49"/>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E2E6C2"/>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45" autoAdjust="0"/>
    <p:restoredTop sz="94751" autoAdjust="0"/>
  </p:normalViewPr>
  <p:slideViewPr>
    <p:cSldViewPr snapToGrid="0">
      <p:cViewPr>
        <p:scale>
          <a:sx n="100" d="100"/>
          <a:sy n="100" d="100"/>
        </p:scale>
        <p:origin x="-7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28"/>
    </p:cViewPr>
  </p:sorterViewPr>
  <p:notesViewPr>
    <p:cSldViewPr snapToGrid="0">
      <p:cViewPr>
        <p:scale>
          <a:sx n="100" d="100"/>
          <a:sy n="100" d="100"/>
        </p:scale>
        <p:origin x="-3840" y="-64"/>
      </p:cViewPr>
      <p:guideLst>
        <p:guide orient="horz" pos="2268"/>
        <p:guide pos="345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47615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70583" cy="478748"/>
          </a:xfrm>
          <a:prstGeom prst="rect">
            <a:avLst/>
          </a:prstGeom>
          <a:noFill/>
          <a:ln w="9525">
            <a:noFill/>
            <a:miter lim="800000"/>
            <a:headEnd/>
            <a:tailEnd/>
          </a:ln>
          <a:effectLst/>
        </p:spPr>
        <p:txBody>
          <a:bodyPr vert="horz" wrap="square" lIns="20135" tIns="0" rIns="20135" bIns="0" numCol="1" anchor="t" anchorCtr="0" compatLnSpc="1">
            <a:prstTxWarp prst="textNoShape">
              <a:avLst/>
            </a:prstTxWarp>
          </a:bodyPr>
          <a:lstStyle>
            <a:lvl1pPr eaLnBrk="0" hangingPunct="0">
              <a:defRPr sz="1100" i="1">
                <a:latin typeface="Times New Roman" pitchFamily="18" charset="0"/>
                <a:cs typeface="+mn-cs"/>
              </a:defRPr>
            </a:lvl1pPr>
          </a:lstStyle>
          <a:p>
            <a:pPr>
              <a:defRPr/>
            </a:pPr>
            <a:endParaRPr lang="en-US" dirty="0"/>
          </a:p>
        </p:txBody>
      </p:sp>
      <p:sp>
        <p:nvSpPr>
          <p:cNvPr id="2051" name="Rectangle 3"/>
          <p:cNvSpPr>
            <a:spLocks noGrp="1" noChangeArrowheads="1"/>
          </p:cNvSpPr>
          <p:nvPr>
            <p:ph type="dt" idx="1"/>
          </p:nvPr>
        </p:nvSpPr>
        <p:spPr bwMode="auto">
          <a:xfrm>
            <a:off x="4144618" y="0"/>
            <a:ext cx="3170583" cy="478748"/>
          </a:xfrm>
          <a:prstGeom prst="rect">
            <a:avLst/>
          </a:prstGeom>
          <a:noFill/>
          <a:ln w="9525">
            <a:noFill/>
            <a:miter lim="800000"/>
            <a:headEnd/>
            <a:tailEnd/>
          </a:ln>
          <a:effectLst/>
        </p:spPr>
        <p:txBody>
          <a:bodyPr vert="horz" wrap="square" lIns="20135" tIns="0" rIns="20135" bIns="0" numCol="1" anchor="t" anchorCtr="0" compatLnSpc="1">
            <a:prstTxWarp prst="textNoShape">
              <a:avLst/>
            </a:prstTxWarp>
          </a:bodyPr>
          <a:lstStyle>
            <a:lvl1pPr algn="r" eaLnBrk="0" hangingPunct="0">
              <a:defRPr sz="1100" i="1">
                <a:latin typeface="Times New Roman" pitchFamily="18" charset="0"/>
                <a:cs typeface="+mn-cs"/>
              </a:defRPr>
            </a:lvl1pPr>
          </a:lstStyle>
          <a:p>
            <a:pPr>
              <a:defRPr/>
            </a:pPr>
            <a:endParaRPr lang="en-US" dirty="0"/>
          </a:p>
        </p:txBody>
      </p:sp>
      <p:sp>
        <p:nvSpPr>
          <p:cNvPr id="76804" name="Rectangle 4"/>
          <p:cNvSpPr>
            <a:spLocks noGrp="1" noRot="1" noChangeAspect="1" noChangeArrowheads="1" noTextEdit="1"/>
          </p:cNvSpPr>
          <p:nvPr>
            <p:ph type="sldImg" idx="2"/>
          </p:nvPr>
        </p:nvSpPr>
        <p:spPr bwMode="auto">
          <a:xfrm>
            <a:off x="1266825" y="727075"/>
            <a:ext cx="4783138" cy="3586163"/>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74035" y="4561226"/>
            <a:ext cx="5367130" cy="4318573"/>
          </a:xfrm>
          <a:prstGeom prst="rect">
            <a:avLst/>
          </a:prstGeom>
          <a:noFill/>
          <a:ln w="9525">
            <a:noFill/>
            <a:miter lim="800000"/>
            <a:headEnd/>
            <a:tailEnd/>
          </a:ln>
          <a:effectLst/>
        </p:spPr>
        <p:txBody>
          <a:bodyPr vert="horz" wrap="square" lIns="97317" tIns="48660" rIns="97317" bIns="4866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054" name="Rectangle 6"/>
          <p:cNvSpPr>
            <a:spLocks noGrp="1" noChangeArrowheads="1"/>
          </p:cNvSpPr>
          <p:nvPr>
            <p:ph type="ftr" sz="quarter" idx="4"/>
          </p:nvPr>
        </p:nvSpPr>
        <p:spPr bwMode="auto">
          <a:xfrm>
            <a:off x="0" y="9122452"/>
            <a:ext cx="3170583" cy="478748"/>
          </a:xfrm>
          <a:prstGeom prst="rect">
            <a:avLst/>
          </a:prstGeom>
          <a:noFill/>
          <a:ln w="9525">
            <a:noFill/>
            <a:miter lim="800000"/>
            <a:headEnd/>
            <a:tailEnd/>
          </a:ln>
          <a:effectLst/>
        </p:spPr>
        <p:txBody>
          <a:bodyPr vert="horz" wrap="square" lIns="20135" tIns="0" rIns="20135" bIns="0" numCol="1" anchor="b" anchorCtr="0" compatLnSpc="1">
            <a:prstTxWarp prst="textNoShape">
              <a:avLst/>
            </a:prstTxWarp>
          </a:bodyPr>
          <a:lstStyle>
            <a:lvl1pPr eaLnBrk="0" hangingPunct="0">
              <a:defRPr sz="1100" i="1">
                <a:latin typeface="Times New Roman" pitchFamily="18" charset="0"/>
                <a:cs typeface="+mn-cs"/>
              </a:defRPr>
            </a:lvl1pPr>
          </a:lstStyle>
          <a:p>
            <a:pPr>
              <a:defRPr/>
            </a:pPr>
            <a:endParaRPr lang="en-US" dirty="0"/>
          </a:p>
        </p:txBody>
      </p:sp>
      <p:sp>
        <p:nvSpPr>
          <p:cNvPr id="2055" name="Rectangle 7"/>
          <p:cNvSpPr>
            <a:spLocks noGrp="1" noChangeArrowheads="1"/>
          </p:cNvSpPr>
          <p:nvPr>
            <p:ph type="sldNum" sz="quarter" idx="5"/>
          </p:nvPr>
        </p:nvSpPr>
        <p:spPr bwMode="auto">
          <a:xfrm>
            <a:off x="4144618" y="9122452"/>
            <a:ext cx="3170583" cy="478748"/>
          </a:xfrm>
          <a:prstGeom prst="rect">
            <a:avLst/>
          </a:prstGeom>
          <a:noFill/>
          <a:ln w="9525">
            <a:noFill/>
            <a:miter lim="800000"/>
            <a:headEnd/>
            <a:tailEnd/>
          </a:ln>
          <a:effectLst/>
        </p:spPr>
        <p:txBody>
          <a:bodyPr vert="horz" wrap="square" lIns="20135" tIns="0" rIns="20135" bIns="0" numCol="1" anchor="b" anchorCtr="0" compatLnSpc="1">
            <a:prstTxWarp prst="textNoShape">
              <a:avLst/>
            </a:prstTxWarp>
          </a:bodyPr>
          <a:lstStyle>
            <a:lvl1pPr algn="r" eaLnBrk="0" hangingPunct="0">
              <a:defRPr sz="1100" i="1">
                <a:latin typeface="Times New Roman" pitchFamily="18" charset="0"/>
                <a:cs typeface="+mn-cs"/>
              </a:defRPr>
            </a:lvl1pPr>
          </a:lstStyle>
          <a:p>
            <a:pPr>
              <a:defRPr/>
            </a:pPr>
            <a:fld id="{5A1E40C2-8718-4C1C-83DE-A7BE6EDA45DB}" type="slidenum">
              <a:rPr lang="en-US"/>
              <a:pPr>
                <a:defRPr/>
              </a:pPr>
              <a:t>‹#›</a:t>
            </a:fld>
            <a:endParaRPr lang="en-US" dirty="0"/>
          </a:p>
        </p:txBody>
      </p:sp>
    </p:spTree>
    <p:extLst>
      <p:ext uri="{BB962C8B-B14F-4D97-AF65-F5344CB8AC3E}">
        <p14:creationId xmlns="" xmlns:p14="http://schemas.microsoft.com/office/powerpoint/2010/main" val="2658134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baseline="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100" kern="1200" baseline="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100" kern="1200" baseline="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100" kern="1200" baseline="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100" kern="1200" baseline="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EA508221-AB6B-4A1A-8114-A0D50F37B34E}" type="slidenum">
              <a:rPr lang="en-US" smtClean="0"/>
              <a:pPr>
                <a:defRPr/>
              </a:pPr>
              <a:t>1</a:t>
            </a:fld>
            <a:endParaRPr lang="en-US" dirty="0" smtClean="0"/>
          </a:p>
        </p:txBody>
      </p:sp>
      <p:sp>
        <p:nvSpPr>
          <p:cNvPr id="77827" name="Rectangle 2"/>
          <p:cNvSpPr>
            <a:spLocks noGrp="1" noRot="1" noChangeAspect="1" noChangeArrowheads="1" noTextEdit="1"/>
          </p:cNvSpPr>
          <p:nvPr>
            <p:ph type="sldImg"/>
          </p:nvPr>
        </p:nvSpPr>
        <p:spPr>
          <a:ln cap="flat"/>
        </p:spPr>
      </p:sp>
      <p:sp>
        <p:nvSpPr>
          <p:cNvPr id="778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40420" indent="-240420"/>
            <a:endParaRPr lang="en-US" sz="11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97A30C18-C469-4684-B3FE-835A8C21D104}" type="slidenum">
              <a:rPr lang="en-US" smtClean="0"/>
              <a:pPr>
                <a:defRPr/>
              </a:pPr>
              <a:t>10</a:t>
            </a:fld>
            <a:endParaRPr lang="en-US" dirty="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a:p>
            <a:r>
              <a:rPr lang="en-US" dirty="0" smtClean="0"/>
              <a:t> </a:t>
            </a:r>
          </a:p>
          <a:p>
            <a:endParaRPr lang="en-US" dirty="0"/>
          </a:p>
          <a:p>
            <a:endParaRPr lang="en-US" dirty="0" smtClean="0"/>
          </a:p>
          <a:p>
            <a:endParaRPr lang="en-US" dirty="0" smtClean="0"/>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EF2DAA2C-59F6-459D-B28A-B99056344408}" type="slidenum">
              <a:rPr lang="en-US" smtClean="0"/>
              <a:pPr>
                <a:defRPr/>
              </a:pPr>
              <a:t>11</a:t>
            </a:fld>
            <a:endParaRPr lang="en-US" dirty="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ln/>
        </p:spPr>
        <p:txBody>
          <a:bodyPr/>
          <a:lstStyle/>
          <a:p>
            <a:pPr>
              <a:defRPr/>
            </a:pPr>
            <a:endParaRPr lang="en-US" dirty="0" smtClean="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9F7A8CD9-CAD9-4869-8196-9E241CB0EEE5}" type="slidenum">
              <a:rPr lang="en-US" smtClean="0"/>
              <a:pPr>
                <a:defRPr/>
              </a:pPr>
              <a:t>12</a:t>
            </a:fld>
            <a:endParaRPr lang="en-US"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a:p>
            <a:endParaRPr lang="en-US" dirty="0" smtClean="0"/>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p>
            <a:pPr>
              <a:defRPr/>
            </a:pPr>
            <a:fld id="{498A2178-167F-4C7B-9735-180DD170F7FE}" type="slidenum">
              <a:rPr lang="en-US" smtClean="0"/>
              <a:pPr>
                <a:defRPr/>
              </a:pPr>
              <a:t>13</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C3A9B0C9-8321-4C15-A996-14332B6B8788}" type="slidenum">
              <a:rPr lang="en-US" smtClean="0"/>
              <a:pPr>
                <a:defRPr/>
              </a:pPr>
              <a:t>14</a:t>
            </a:fld>
            <a:endParaRPr lang="en-US" dirty="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ln/>
        </p:spPr>
        <p:txBody>
          <a:bodyPr/>
          <a:lstStyle/>
          <a:p>
            <a:pPr>
              <a:defRPr/>
            </a:pPr>
            <a:endParaRPr lang="en-US" dirty="0" smtClean="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FD46106E-A20D-491A-9644-B13D4EE80E9D}" type="slidenum">
              <a:rPr lang="en-US" smtClean="0"/>
              <a:pPr>
                <a:defRPr/>
              </a:pPr>
              <a:t>15</a:t>
            </a:fld>
            <a:endParaRPr 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ln/>
        </p:spPr>
        <p:txBody>
          <a:bodyPr/>
          <a:lstStyle/>
          <a:p>
            <a:endParaRPr lang="en-US" dirty="0">
              <a:solidFill>
                <a:schemeClr val="accent4">
                  <a:lumMod val="40000"/>
                  <a:lumOff val="60000"/>
                </a:schemeClr>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28C5703D-6B40-4294-AF62-C51F0FCA4210}" type="slidenum">
              <a:rPr lang="en-US" smtClean="0"/>
              <a:pPr>
                <a:defRPr/>
              </a:pPr>
              <a:t>16</a:t>
            </a:fld>
            <a:endParaRPr lang="en-US" dirty="0" smtClean="0"/>
          </a:p>
        </p:txBody>
      </p:sp>
      <p:sp>
        <p:nvSpPr>
          <p:cNvPr id="137219" name="Rectangle 1026"/>
          <p:cNvSpPr>
            <a:spLocks noGrp="1" noRot="1" noChangeAspect="1" noChangeArrowheads="1" noTextEdit="1"/>
          </p:cNvSpPr>
          <p:nvPr>
            <p:ph type="sldImg"/>
          </p:nvPr>
        </p:nvSpPr>
        <p:spPr>
          <a:ln/>
        </p:spPr>
      </p:sp>
      <p:sp>
        <p:nvSpPr>
          <p:cNvPr id="136196" name="Rectangle 1027"/>
          <p:cNvSpPr>
            <a:spLocks noGrp="1" noChangeArrowheads="1"/>
          </p:cNvSpPr>
          <p:nvPr>
            <p:ph type="body" idx="1"/>
          </p:nvPr>
        </p:nvSpPr>
        <p:spPr>
          <a:ln/>
        </p:spPr>
        <p:txBody>
          <a:bodyPr/>
          <a:lstStyle/>
          <a:p>
            <a:pPr>
              <a:defRPr/>
            </a:pPr>
            <a:endParaRPr lang="en-US" dirty="0" smtClean="0">
              <a:latin typeface="+mn-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28C5703D-6B40-4294-AF62-C51F0FCA4210}" type="slidenum">
              <a:rPr lang="en-US" smtClean="0"/>
              <a:pPr>
                <a:defRPr/>
              </a:pPr>
              <a:t>17</a:t>
            </a:fld>
            <a:endParaRPr lang="en-US" dirty="0" smtClean="0"/>
          </a:p>
        </p:txBody>
      </p:sp>
      <p:sp>
        <p:nvSpPr>
          <p:cNvPr id="137219" name="Rectangle 1026"/>
          <p:cNvSpPr>
            <a:spLocks noGrp="1" noRot="1" noChangeAspect="1" noChangeArrowheads="1" noTextEdit="1"/>
          </p:cNvSpPr>
          <p:nvPr>
            <p:ph type="sldImg"/>
          </p:nvPr>
        </p:nvSpPr>
        <p:spPr>
          <a:ln/>
        </p:spPr>
      </p:sp>
      <p:sp>
        <p:nvSpPr>
          <p:cNvPr id="136196" name="Rectangle 1027"/>
          <p:cNvSpPr>
            <a:spLocks noGrp="1" noChangeArrowheads="1"/>
          </p:cNvSpPr>
          <p:nvPr>
            <p:ph type="body" idx="1"/>
          </p:nvPr>
        </p:nvSpPr>
        <p:spPr>
          <a:ln/>
        </p:spPr>
        <p:txBody>
          <a:bodyPr/>
          <a:lstStyle/>
          <a:p>
            <a:pPr>
              <a:defRPr/>
            </a:pPr>
            <a:endParaRPr lang="en-US" dirty="0" smtClean="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p>
            <a:pPr>
              <a:defRPr/>
            </a:pPr>
            <a:fld id="{7746AC9E-7B00-45C8-B577-81E6AE1D8F36}" type="slidenum">
              <a:rPr lang="en-US" smtClean="0"/>
              <a:pPr>
                <a:defRPr/>
              </a:pPr>
              <a:t>18</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ln/>
        </p:spPr>
        <p:txBody>
          <a:bodyPr/>
          <a:lstStyle/>
          <a:p>
            <a:pPr>
              <a:defRPr/>
            </a:pPr>
            <a:endParaRPr lang="en-US" i="0" dirty="0" smtClean="0">
              <a:latin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p>
            <a:pPr>
              <a:defRPr/>
            </a:pPr>
            <a:fld id="{54A13A86-F241-4291-BCD2-041CC792C1D7}" type="slidenum">
              <a:rPr lang="en-US" smtClean="0"/>
              <a:pPr>
                <a:defRPr/>
              </a:pPr>
              <a:t>19</a:t>
            </a:fld>
            <a:endParaRPr lang="en-US" dirty="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A92F953D-F8AF-46D8-AA11-0B38B99960D4}" type="slidenum">
              <a:rPr lang="en-US" smtClean="0"/>
              <a:pPr>
                <a:defRPr/>
              </a:pPr>
              <a:t>2</a:t>
            </a:fld>
            <a:endParaRPr lang="en-US" dirty="0" smtClean="0"/>
          </a:p>
        </p:txBody>
      </p:sp>
      <p:sp>
        <p:nvSpPr>
          <p:cNvPr id="788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ln/>
        </p:spPr>
        <p:txBody>
          <a:bodyPr/>
          <a:lstStyle/>
          <a:p>
            <a:pPr>
              <a:defRPr/>
            </a:pPr>
            <a:endParaRPr lang="en-US" sz="1200" dirty="0" smtClean="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p>
            <a:pPr>
              <a:defRPr/>
            </a:pPr>
            <a:fld id="{095D026C-6914-4F76-AF0A-CCB22C8117B3}" type="slidenum">
              <a:rPr lang="en-US" smtClean="0"/>
              <a:pPr>
                <a:defRPr/>
              </a:pPr>
              <a:t>20</a:t>
            </a:fld>
            <a:endParaRPr lang="en-US" dirty="0" smtClean="0"/>
          </a:p>
        </p:txBody>
      </p:sp>
      <p:sp>
        <p:nvSpPr>
          <p:cNvPr id="91139" name="Rectangle 1026"/>
          <p:cNvSpPr>
            <a:spLocks noGrp="1" noRot="1" noChangeAspect="1" noChangeArrowheads="1" noTextEdit="1"/>
          </p:cNvSpPr>
          <p:nvPr>
            <p:ph type="sldImg"/>
          </p:nvPr>
        </p:nvSpPr>
        <p:spPr>
          <a:ln/>
        </p:spPr>
      </p:sp>
      <p:sp>
        <p:nvSpPr>
          <p:cNvPr id="91140" name="Rectangle 1027"/>
          <p:cNvSpPr>
            <a:spLocks noGrp="1" noChangeArrowheads="1"/>
          </p:cNvSpPr>
          <p:nvPr>
            <p:ph type="body" idx="1"/>
          </p:nvPr>
        </p:nvSpPr>
        <p:spPr>
          <a:ln/>
        </p:spPr>
        <p:txBody>
          <a:bodyPr/>
          <a:lstStyle/>
          <a:p>
            <a:pPr>
              <a:defRPr/>
            </a:pPr>
            <a:endParaRPr lang="en-US" dirty="0" smtClean="0">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p:txBody>
          <a:bodyPr/>
          <a:lstStyle/>
          <a:p>
            <a:pPr>
              <a:defRPr/>
            </a:pPr>
            <a:fld id="{457DD886-4AAD-47FD-B840-E427BAC5FF91}" type="slidenum">
              <a:rPr lang="en-US" smtClean="0"/>
              <a:pPr>
                <a:defRPr/>
              </a:pPr>
              <a:t>21</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ln/>
        </p:spPr>
        <p:txBody>
          <a:bodyPr/>
          <a:lstStyle/>
          <a:p>
            <a:pPr>
              <a:defRPr/>
            </a:pPr>
            <a:endParaRPr lang="en-US" dirty="0" smtClean="0">
              <a:latin typeface="+mn-l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a:defRPr/>
            </a:pPr>
            <a:fld id="{D1FA78B5-4009-47EB-A498-0E35A67243C4}" type="slidenum">
              <a:rPr lang="en-US" smtClean="0"/>
              <a:pPr>
                <a:defRPr/>
              </a:pPr>
              <a:t>22</a:t>
            </a:fld>
            <a:endParaRPr lang="en-US" dirty="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ln/>
        </p:spPr>
        <p:txBody>
          <a:bodyPr/>
          <a:lstStyle/>
          <a:p>
            <a:endParaRPr lang="en-US" sz="1100" kern="1200" baseline="0" dirty="0" smtClean="0">
              <a:solidFill>
                <a:schemeClr val="tx1"/>
              </a:solidFill>
              <a:latin typeface="Arial Narrow" pitchFamily="34" charset="0"/>
              <a:ea typeface="+mn-ea"/>
              <a:cs typeface="+mn-cs"/>
            </a:endParaRPr>
          </a:p>
          <a:p>
            <a:pPr>
              <a:defRPr/>
            </a:pPr>
            <a:endParaRPr lang="en-US" dirty="0" smtClean="0">
              <a:latin typeface="+mn-l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p:txBody>
          <a:bodyPr/>
          <a:lstStyle/>
          <a:p>
            <a:pPr>
              <a:defRPr/>
            </a:pPr>
            <a:fld id="{6FCF816A-6505-4284-B3BF-5C2587A264CB}" type="slidenum">
              <a:rPr lang="en-US" smtClean="0"/>
              <a:pPr>
                <a:defRPr/>
              </a:pPr>
              <a:t>25</a:t>
            </a:fld>
            <a:endParaRPr lang="en-US"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a:p>
            <a:endParaRPr lang="en-US" sz="1100" kern="1200" baseline="0" dirty="0" smtClean="0">
              <a:solidFill>
                <a:schemeClr val="tx1"/>
              </a:solidFill>
              <a:latin typeface="Arial Narrow" pitchFamily="34" charset="0"/>
              <a:ea typeface="+mn-ea"/>
              <a:cs typeface="+mn-cs"/>
            </a:endParaRPr>
          </a:p>
          <a:p>
            <a:r>
              <a:rPr lang="en-US" sz="1100" kern="1200" baseline="0" dirty="0" smtClean="0">
                <a:solidFill>
                  <a:schemeClr val="tx1"/>
                </a:solidFill>
                <a:latin typeface="Arial Narrow" pitchFamily="34" charset="0"/>
                <a:ea typeface="+mn-ea"/>
                <a:cs typeface="+mn-cs"/>
              </a:rPr>
              <a:t> </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p:txBody>
          <a:bodyPr/>
          <a:lstStyle/>
          <a:p>
            <a:pPr>
              <a:defRPr/>
            </a:pPr>
            <a:fld id="{E65D3C14-91A0-4437-A63A-334C27C3BD3D}" type="slidenum">
              <a:rPr lang="en-US" smtClean="0"/>
              <a:pPr>
                <a:defRPr/>
              </a:pPr>
              <a:t>26</a:t>
            </a:fld>
            <a:endParaRPr lang="en-US" dirty="0" smtClean="0"/>
          </a:p>
        </p:txBody>
      </p:sp>
      <p:sp>
        <p:nvSpPr>
          <p:cNvPr id="108547" name="Rectangle 1026"/>
          <p:cNvSpPr>
            <a:spLocks noGrp="1" noRot="1" noChangeAspect="1" noChangeArrowheads="1" noTextEdit="1"/>
          </p:cNvSpPr>
          <p:nvPr>
            <p:ph type="sldImg"/>
          </p:nvPr>
        </p:nvSpPr>
        <p:spPr>
          <a:ln/>
        </p:spPr>
      </p:sp>
      <p:sp>
        <p:nvSpPr>
          <p:cNvPr id="108548" name="Rectangle 1027"/>
          <p:cNvSpPr>
            <a:spLocks noGrp="1" noChangeArrowheads="1"/>
          </p:cNvSpPr>
          <p:nvPr>
            <p:ph type="body" idx="1"/>
          </p:nvPr>
        </p:nvSpPr>
        <p:spPr>
          <a:ln/>
        </p:spPr>
        <p:txBody>
          <a:bodyPr/>
          <a:lstStyle/>
          <a:p>
            <a:endParaRPr lang="en-US" dirty="0" smtClean="0"/>
          </a:p>
          <a:p>
            <a:endParaRPr lang="en-US" dirty="0" smtClean="0"/>
          </a:p>
          <a:p>
            <a:endParaRPr lang="en-US" dirty="0" smtClean="0"/>
          </a:p>
          <a:p>
            <a:pPr>
              <a:defRPr/>
            </a:pPr>
            <a:endParaRPr lang="en-US" dirty="0" smtClean="0">
              <a:latin typeface="+mn-l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p:txBody>
          <a:bodyPr/>
          <a:lstStyle/>
          <a:p>
            <a:pPr>
              <a:defRPr/>
            </a:pPr>
            <a:fld id="{53528850-6805-4A66-BECE-71C56DBD457D}" type="slidenum">
              <a:rPr lang="en-US" smtClean="0"/>
              <a:pPr>
                <a:defRPr/>
              </a:pPr>
              <a:t>27</a:t>
            </a:fld>
            <a:endParaRPr lang="en-US" dirty="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6C4F597C-4209-40CA-A03E-537507F0765F}" type="slidenum">
              <a:rPr lang="en-US" smtClean="0"/>
              <a:pPr>
                <a:defRPr/>
              </a:pPr>
              <a:t>28</a:t>
            </a:fld>
            <a:endParaRPr lang="en-US" dirty="0" smtClean="0"/>
          </a:p>
        </p:txBody>
      </p:sp>
      <p:sp>
        <p:nvSpPr>
          <p:cNvPr id="134147" name="Rectangle 1026"/>
          <p:cNvSpPr>
            <a:spLocks noGrp="1" noRot="1" noChangeAspect="1" noChangeArrowheads="1" noTextEdit="1"/>
          </p:cNvSpPr>
          <p:nvPr>
            <p:ph type="sldImg"/>
          </p:nvPr>
        </p:nvSpPr>
        <p:spPr>
          <a:ln/>
        </p:spPr>
      </p:sp>
      <p:sp>
        <p:nvSpPr>
          <p:cNvPr id="133124" name="Rectangle 1027"/>
          <p:cNvSpPr>
            <a:spLocks noGrp="1" noChangeArrowheads="1"/>
          </p:cNvSpPr>
          <p:nvPr>
            <p:ph type="body" idx="1"/>
          </p:nvPr>
        </p:nvSpPr>
        <p:spPr>
          <a:ln/>
        </p:spPr>
        <p:txBody>
          <a:bodyPr/>
          <a:lstStyle/>
          <a:p>
            <a:pPr>
              <a:defRPr/>
            </a:pPr>
            <a:endParaRPr lang="en-US" dirty="0" smtClean="0">
              <a:latin typeface="+mn-l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p:txBody>
          <a:bodyPr/>
          <a:lstStyle/>
          <a:p>
            <a:pPr>
              <a:defRPr/>
            </a:pPr>
            <a:fld id="{0294C06E-9C2A-421A-B17C-1AAC3372E663}" type="slidenum">
              <a:rPr lang="en-US" smtClean="0"/>
              <a:pPr>
                <a:defRPr/>
              </a:pPr>
              <a:t>29</a:t>
            </a:fld>
            <a:endParaRPr lang="en-US" dirty="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p:txBody>
          <a:bodyPr/>
          <a:lstStyle/>
          <a:p>
            <a:pPr>
              <a:defRPr/>
            </a:pPr>
            <a:fld id="{E65D3C14-91A0-4437-A63A-334C27C3BD3D}" type="slidenum">
              <a:rPr lang="en-US" smtClean="0"/>
              <a:pPr>
                <a:defRPr/>
              </a:pPr>
              <a:t>30</a:t>
            </a:fld>
            <a:endParaRPr lang="en-US" dirty="0" smtClean="0"/>
          </a:p>
        </p:txBody>
      </p:sp>
      <p:sp>
        <p:nvSpPr>
          <p:cNvPr id="108547" name="Rectangle 1026"/>
          <p:cNvSpPr>
            <a:spLocks noGrp="1" noRot="1" noChangeAspect="1" noChangeArrowheads="1" noTextEdit="1"/>
          </p:cNvSpPr>
          <p:nvPr>
            <p:ph type="sldImg"/>
          </p:nvPr>
        </p:nvSpPr>
        <p:spPr>
          <a:ln/>
        </p:spPr>
      </p:sp>
      <p:sp>
        <p:nvSpPr>
          <p:cNvPr id="108548" name="Rectangle 1027"/>
          <p:cNvSpPr>
            <a:spLocks noGrp="1" noChangeArrowheads="1"/>
          </p:cNvSpPr>
          <p:nvPr>
            <p:ph type="body" idx="1"/>
          </p:nvPr>
        </p:nvSpPr>
        <p:spPr>
          <a:ln/>
        </p:spPr>
        <p:txBody>
          <a:bodyPr/>
          <a:lstStyle/>
          <a:p>
            <a:endParaRPr lang="en-US" dirty="0" smtClean="0"/>
          </a:p>
          <a:p>
            <a:endParaRPr lang="en-US" dirty="0" smtClean="0"/>
          </a:p>
          <a:p>
            <a:endParaRPr lang="en-US" dirty="0" smtClean="0"/>
          </a:p>
          <a:p>
            <a:pPr>
              <a:defRPr/>
            </a:pPr>
            <a:endParaRPr lang="en-US" dirty="0" smtClean="0">
              <a:latin typeface="+mn-l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p:txBody>
          <a:bodyPr/>
          <a:lstStyle/>
          <a:p>
            <a:pPr>
              <a:defRPr/>
            </a:pPr>
            <a:fld id="{D57C2A48-496B-4E67-94DE-2466B12F339B}" type="slidenum">
              <a:rPr lang="en-US" smtClean="0"/>
              <a:pPr>
                <a:defRPr/>
              </a:pPr>
              <a:t>31</a:t>
            </a:fld>
            <a:endParaRPr lang="en-US"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2D5FBEFE-7D71-4117-9F23-2E89611E5012}" type="slidenum">
              <a:rPr lang="en-US" smtClean="0"/>
              <a:pPr>
                <a:defRPr/>
              </a:pPr>
              <a:t>3</a:t>
            </a:fld>
            <a:endParaRPr lang="en-US" dirty="0" smtClean="0"/>
          </a:p>
        </p:txBody>
      </p:sp>
      <p:sp>
        <p:nvSpPr>
          <p:cNvPr id="79875"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ln/>
        </p:spPr>
        <p:txBody>
          <a:bodyPr/>
          <a:lstStyle/>
          <a:p>
            <a:pPr>
              <a:defRPr/>
            </a:pPr>
            <a:endParaRPr lang="en-US" dirty="0" smtClean="0">
              <a:latin typeface="+mn-lt"/>
            </a:endParaRPr>
          </a:p>
          <a:p>
            <a:pPr>
              <a:defRPr/>
            </a:pPr>
            <a:r>
              <a:rPr lang="en-US" dirty="0" smtClean="0">
                <a:latin typeface="+mn-lt"/>
              </a:rPr>
              <a:t>	</a:t>
            </a:r>
          </a:p>
          <a:p>
            <a:pPr>
              <a:defRPr/>
            </a:pPr>
            <a:endParaRPr lang="en-US" dirty="0" smtClean="0"/>
          </a:p>
          <a:p>
            <a:pPr>
              <a:defRPr/>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p:txBody>
          <a:bodyPr/>
          <a:lstStyle/>
          <a:p>
            <a:pPr>
              <a:defRPr/>
            </a:pPr>
            <a:fld id="{F2CED924-14CE-4FD1-A866-6A24B6D5991A}" type="slidenum">
              <a:rPr lang="en-US" smtClean="0"/>
              <a:pPr>
                <a:defRPr/>
              </a:pPr>
              <a:t>32</a:t>
            </a:fld>
            <a:endParaRPr lang="en-US"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ln/>
        </p:spPr>
        <p:txBody>
          <a:bodyPr/>
          <a:lstStyle/>
          <a:p>
            <a:pPr>
              <a:defRPr/>
            </a:pPr>
            <a:endParaRPr lang="en-US" dirty="0" smtClean="0">
              <a:latin typeface="+mn-l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p:txBody>
          <a:bodyPr/>
          <a:lstStyle/>
          <a:p>
            <a:pPr>
              <a:defRPr/>
            </a:pPr>
            <a:fld id="{E6235268-C5ED-4F5F-A397-F56C4598721C}" type="slidenum">
              <a:rPr lang="en-US" smtClean="0"/>
              <a:pPr>
                <a:defRPr/>
              </a:pPr>
              <a:t>33</a:t>
            </a:fld>
            <a:endParaRPr lang="en-US" dirty="0" smtClean="0"/>
          </a:p>
        </p:txBody>
      </p:sp>
      <p:sp>
        <p:nvSpPr>
          <p:cNvPr id="126979"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ln/>
        </p:spPr>
        <p:txBody>
          <a:bodyPr/>
          <a:lstStyle/>
          <a:p>
            <a:pPr>
              <a:defRPr/>
            </a:pPr>
            <a:endParaRPr lang="en-US" dirty="0" smtClean="0">
              <a:latin typeface="+mn-l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p:txBody>
          <a:bodyPr/>
          <a:lstStyle/>
          <a:p>
            <a:pPr>
              <a:defRPr/>
            </a:pPr>
            <a:fld id="{30145B8A-5E59-496E-925B-CEED7EA09DED}" type="slidenum">
              <a:rPr lang="en-US" smtClean="0"/>
              <a:pPr>
                <a:defRPr/>
              </a:pPr>
              <a:t>34</a:t>
            </a:fld>
            <a:endParaRPr lang="en-US" dirty="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ln/>
        </p:spPr>
        <p:txBody>
          <a:bodyPr/>
          <a:lstStyle/>
          <a:p>
            <a:endParaRPr lang="en-US" sz="1100" kern="1200" baseline="0" dirty="0" smtClean="0">
              <a:solidFill>
                <a:schemeClr val="tx1"/>
              </a:solidFill>
              <a:latin typeface="Arial Narrow" pitchFamily="34" charset="0"/>
              <a:ea typeface="+mn-ea"/>
              <a:cs typeface="+mn-cs"/>
            </a:endParaRPr>
          </a:p>
          <a:p>
            <a:endParaRPr lang="en-US" dirty="0" smtClean="0"/>
          </a:p>
          <a:p>
            <a:pPr>
              <a:defRPr/>
            </a:pPr>
            <a:endParaRPr lang="en-US" dirty="0" smtClean="0">
              <a:latin typeface="+mn-l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a:defRPr/>
            </a:pPr>
            <a:fld id="{0A3E0C2F-AA08-4770-B792-A133253F21CF}" type="slidenum">
              <a:rPr lang="en-US" smtClean="0"/>
              <a:pPr>
                <a:defRPr/>
              </a:pPr>
              <a:t>35</a:t>
            </a:fld>
            <a:endParaRPr lang="en-US" dirty="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ln/>
        </p:spPr>
        <p:txBody>
          <a:bodyPr/>
          <a:lstStyle/>
          <a:p>
            <a:pPr lvl="4">
              <a:defRPr/>
            </a:pPr>
            <a:endParaRPr lang="en-US" dirty="0" smtClean="0">
              <a:latin typeface="+mn-l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p:txBody>
          <a:bodyPr/>
          <a:lstStyle/>
          <a:p>
            <a:pPr>
              <a:defRPr/>
            </a:pPr>
            <a:fld id="{D5676FA5-D66D-4134-A2EE-02B2CE9642A8}" type="slidenum">
              <a:rPr lang="en-US" smtClean="0"/>
              <a:pPr>
                <a:defRPr/>
              </a:pPr>
              <a:t>36</a:t>
            </a:fld>
            <a:endParaRPr lang="en-US" dirty="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p:txBody>
          <a:bodyPr/>
          <a:lstStyle/>
          <a:p>
            <a:pPr>
              <a:defRPr/>
            </a:pPr>
            <a:fld id="{0F211483-7046-42D1-B6A5-8A3600A76FFB}" type="slidenum">
              <a:rPr lang="en-US" smtClean="0"/>
              <a:pPr>
                <a:defRPr/>
              </a:pPr>
              <a:t>37</a:t>
            </a:fld>
            <a:endParaRPr lang="en-US"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ln/>
        </p:spPr>
        <p:txBody>
          <a:bodyPr/>
          <a:lstStyle/>
          <a:p>
            <a:endParaRPr lang="en-US" sz="1100" kern="1200" baseline="0" dirty="0" smtClean="0">
              <a:solidFill>
                <a:schemeClr val="tx1"/>
              </a:solidFill>
              <a:latin typeface="Arial Narrow" pitchFamily="34" charset="0"/>
              <a:ea typeface="+mn-ea"/>
              <a:cs typeface="+mn-cs"/>
            </a:endParaRPr>
          </a:p>
          <a:p>
            <a:endParaRPr lang="en-US" sz="1100" kern="1200" baseline="0" dirty="0" smtClean="0">
              <a:solidFill>
                <a:schemeClr val="tx1"/>
              </a:solidFill>
              <a:latin typeface="Arial Narrow" pitchFamily="34" charset="0"/>
              <a:ea typeface="+mn-ea"/>
              <a:cs typeface="+mn-cs"/>
            </a:endParaRPr>
          </a:p>
          <a:p>
            <a:pPr>
              <a:defRPr/>
            </a:pPr>
            <a:endParaRPr lang="en-US" dirty="0" smtClean="0">
              <a:latin typeface="+mn-l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p:txBody>
          <a:bodyPr/>
          <a:lstStyle/>
          <a:p>
            <a:pPr>
              <a:defRPr/>
            </a:pPr>
            <a:fld id="{32E6F705-C116-410E-91AA-1AB87CDBD0AB}" type="slidenum">
              <a:rPr lang="en-US" smtClean="0"/>
              <a:pPr>
                <a:defRPr/>
              </a:pPr>
              <a:t>38</a:t>
            </a:fld>
            <a:endParaRPr lang="en-US" dirty="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ln/>
        </p:spPr>
        <p:txBody>
          <a:bodyPr/>
          <a:lstStyle/>
          <a:p>
            <a:pPr defTabSz="948507">
              <a:defRPr/>
            </a:pPr>
            <a:endParaRPr lang="en-US" dirty="0" smtClean="0">
              <a:latin typeface="+mn-l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078B0436-CAE0-43C4-B2C8-88D641093FC9}" type="slidenum">
              <a:rPr lang="en-US" smtClean="0"/>
              <a:pPr>
                <a:defRPr/>
              </a:pPr>
              <a:t>39</a:t>
            </a:fld>
            <a:endParaRPr lang="en-US" dirty="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ln/>
        </p:spPr>
        <p:txBody>
          <a:bodyPr/>
          <a:lstStyle/>
          <a:p>
            <a:endParaRPr lang="en-US" dirty="0" smtClean="0"/>
          </a:p>
          <a:p>
            <a:pPr>
              <a:defRPr/>
            </a:pPr>
            <a:endParaRPr lang="en-US" dirty="0" smtClean="0">
              <a:latin typeface="+mn-lt"/>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p:txBody>
          <a:bodyPr/>
          <a:lstStyle/>
          <a:p>
            <a:pPr>
              <a:defRPr/>
            </a:pPr>
            <a:fld id="{7297E5AF-177A-4D5C-94C5-F194A596D94D}" type="slidenum">
              <a:rPr lang="en-US" smtClean="0"/>
              <a:pPr>
                <a:defRPr/>
              </a:pPr>
              <a:t>40</a:t>
            </a:fld>
            <a:endParaRPr lang="en-US" dirty="0" smtClean="0"/>
          </a:p>
        </p:txBody>
      </p:sp>
      <p:sp>
        <p:nvSpPr>
          <p:cNvPr id="129027" name="Rectangle 1026"/>
          <p:cNvSpPr>
            <a:spLocks noGrp="1" noRot="1" noChangeAspect="1" noChangeArrowheads="1" noTextEdit="1"/>
          </p:cNvSpPr>
          <p:nvPr>
            <p:ph type="sldImg"/>
          </p:nvPr>
        </p:nvSpPr>
        <p:spPr>
          <a:ln/>
        </p:spPr>
      </p:sp>
      <p:sp>
        <p:nvSpPr>
          <p:cNvPr id="129028"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F4BFE0E8-A328-4E89-B935-BDACB72BBFA3}" type="slidenum">
              <a:rPr lang="en-US" smtClean="0"/>
              <a:pPr>
                <a:defRPr/>
              </a:pPr>
              <a:t>41</a:t>
            </a:fld>
            <a:endParaRPr lang="en-US" dirty="0" smtClean="0"/>
          </a:p>
        </p:txBody>
      </p:sp>
      <p:sp>
        <p:nvSpPr>
          <p:cNvPr id="8397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ln/>
        </p:spPr>
        <p:txBody>
          <a:bodyPr/>
          <a:lstStyle/>
          <a:p>
            <a:pPr>
              <a:defRPr/>
            </a:pPr>
            <a:endParaRPr lang="en-US" dirty="0" smtClean="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a:defRPr/>
            </a:pPr>
            <a:fld id="{7AE9D0F3-1050-458E-B86D-20A610915A44}" type="slidenum">
              <a:rPr lang="en-US" smtClean="0"/>
              <a:pPr>
                <a:defRPr/>
              </a:pPr>
              <a:t>4</a:t>
            </a:fld>
            <a:endParaRPr lang="en-US" dirty="0" smtClean="0"/>
          </a:p>
        </p:txBody>
      </p:sp>
      <p:sp>
        <p:nvSpPr>
          <p:cNvPr id="80899"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ln/>
        </p:spPr>
        <p:txBody>
          <a:bodyPr/>
          <a:lstStyle/>
          <a:p>
            <a:endParaRPr lang="en-US" dirty="0" smtClean="0"/>
          </a:p>
          <a:p>
            <a:pPr>
              <a:defRPr/>
            </a:pPr>
            <a:endParaRPr lang="en-US" dirty="0" smtClean="0">
              <a:latin typeface="+mn-lt"/>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p:txBody>
          <a:bodyPr/>
          <a:lstStyle/>
          <a:p>
            <a:pPr>
              <a:defRPr/>
            </a:pPr>
            <a:fld id="{3B1C791F-1809-4698-B8AC-369205618592}" type="slidenum">
              <a:rPr lang="en-US" smtClean="0"/>
              <a:pPr>
                <a:defRPr/>
              </a:pPr>
              <a:t>42</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
        <p:nvSpPr>
          <p:cNvPr id="105476" name="Slide Number Placeholder 3"/>
          <p:cNvSpPr>
            <a:spLocks noGrp="1"/>
          </p:cNvSpPr>
          <p:nvPr>
            <p:ph type="sldNum" sz="quarter" idx="5"/>
          </p:nvPr>
        </p:nvSpPr>
        <p:spPr/>
        <p:txBody>
          <a:bodyPr/>
          <a:lstStyle/>
          <a:p>
            <a:pPr>
              <a:defRPr/>
            </a:pPr>
            <a:fld id="{A68B703D-FE41-481E-9586-A217D637A270}" type="slidenum">
              <a:rPr lang="en-US" smtClean="0"/>
              <a:pPr>
                <a:defRPr/>
              </a:pPr>
              <a:t>43</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
        <p:nvSpPr>
          <p:cNvPr id="104452" name="Slide Number Placeholder 3"/>
          <p:cNvSpPr>
            <a:spLocks noGrp="1"/>
          </p:cNvSpPr>
          <p:nvPr>
            <p:ph type="sldNum" sz="quarter" idx="5"/>
          </p:nvPr>
        </p:nvSpPr>
        <p:spPr/>
        <p:txBody>
          <a:bodyPr/>
          <a:lstStyle/>
          <a:p>
            <a:pPr>
              <a:defRPr/>
            </a:pPr>
            <a:fld id="{87332035-AFF7-42B6-B161-CDE7FB5314C0}" type="slidenum">
              <a:rPr lang="en-US" smtClean="0"/>
              <a:pPr>
                <a:defRPr/>
              </a:pPr>
              <a:t>44</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p:txBody>
          <a:bodyPr/>
          <a:lstStyle/>
          <a:p>
            <a:pPr>
              <a:defRPr/>
            </a:pPr>
            <a:fld id="{3CDDD2D1-758C-4B3A-B80A-B2CFD06B5FB5}" type="slidenum">
              <a:rPr lang="en-US" smtClean="0"/>
              <a:pPr>
                <a:defRPr/>
              </a:pPr>
              <a:t>45</a:t>
            </a:fld>
            <a:endParaRPr lang="en-US" dirty="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
        <p:nvSpPr>
          <p:cNvPr id="171012" name="Slide Number Placeholder 3"/>
          <p:cNvSpPr>
            <a:spLocks noGrp="1"/>
          </p:cNvSpPr>
          <p:nvPr>
            <p:ph type="sldNum" sz="quarter" idx="5"/>
          </p:nvPr>
        </p:nvSpPr>
        <p:spPr/>
        <p:txBody>
          <a:bodyPr/>
          <a:lstStyle/>
          <a:p>
            <a:pPr>
              <a:defRPr/>
            </a:pPr>
            <a:fld id="{7DA76485-9914-499D-A189-C7816F1040EB}" type="slidenum">
              <a:rPr lang="en-US" smtClean="0"/>
              <a:pPr>
                <a:defRPr/>
              </a:pPr>
              <a:t>46</a:t>
            </a:fld>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p:txBody>
          <a:bodyPr/>
          <a:lstStyle/>
          <a:p>
            <a:pPr>
              <a:defRPr/>
            </a:pPr>
            <a:fld id="{17D80C44-DC80-44A5-AD03-B53F3C5F19D8}" type="slidenum">
              <a:rPr lang="en-US" smtClean="0"/>
              <a:pPr>
                <a:defRPr/>
              </a:pPr>
              <a:t>47</a:t>
            </a:fld>
            <a:endParaRPr lang="en-US" dirty="0" smtClean="0"/>
          </a:p>
        </p:txBody>
      </p:sp>
      <p:sp>
        <p:nvSpPr>
          <p:cNvPr id="132099" name="Rectangle 1026"/>
          <p:cNvSpPr>
            <a:spLocks noGrp="1" noRot="1" noChangeAspect="1" noChangeArrowheads="1" noTextEdit="1"/>
          </p:cNvSpPr>
          <p:nvPr>
            <p:ph type="sldImg"/>
          </p:nvPr>
        </p:nvSpPr>
        <p:spPr>
          <a:ln/>
        </p:spPr>
      </p:sp>
      <p:sp>
        <p:nvSpPr>
          <p:cNvPr id="131076" name="Rectangle 1027"/>
          <p:cNvSpPr>
            <a:spLocks noGrp="1" noChangeArrowheads="1"/>
          </p:cNvSpPr>
          <p:nvPr>
            <p:ph type="body" idx="1"/>
          </p:nvPr>
        </p:nvSpPr>
        <p:spPr>
          <a:ln/>
        </p:spPr>
        <p:txBody>
          <a:bodyPr/>
          <a:lstStyle/>
          <a:p>
            <a:pPr>
              <a:defRPr/>
            </a:pPr>
            <a:endParaRPr lang="en-US" dirty="0" smtClean="0">
              <a:latin typeface="+mn-lt"/>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1E40C2-8718-4C1C-83DE-A7BE6EDA45DB}" type="slidenum">
              <a:rPr lang="en-US" smtClean="0"/>
              <a:pPr>
                <a:defRPr/>
              </a:pPr>
              <a:t>48</a:t>
            </a:fld>
            <a:endParaRPr lang="en-US" dirty="0"/>
          </a:p>
        </p:txBody>
      </p:sp>
    </p:spTree>
    <p:extLst>
      <p:ext uri="{BB962C8B-B14F-4D97-AF65-F5344CB8AC3E}">
        <p14:creationId xmlns="" xmlns:p14="http://schemas.microsoft.com/office/powerpoint/2010/main" val="4057194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p>
            <a:pPr>
              <a:defRPr/>
            </a:pPr>
            <a:fld id="{AD08EC60-1192-4C0A-AC12-AB599188B186}" type="slidenum">
              <a:rPr lang="en-US" smtClean="0"/>
              <a:pPr>
                <a:defRPr/>
              </a:pPr>
              <a:t>5</a:t>
            </a:fld>
            <a:endParaRPr lang="en-US"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ln/>
        </p:spPr>
        <p:txBody>
          <a:bodyPr/>
          <a:lstStyle/>
          <a:p>
            <a:endParaRPr lang="en-US" b="1" u="sng" dirty="0" smtClean="0"/>
          </a:p>
          <a:p>
            <a:pPr>
              <a:defRPr/>
            </a:pPr>
            <a:endParaRPr lang="en-US" b="1" u="sng" dirty="0" smtClean="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64C8661D-CAA6-486C-9E4A-FD9D345C5464}" type="slidenum">
              <a:rPr lang="en-US" smtClean="0"/>
              <a:pPr>
                <a:defRPr/>
              </a:pPr>
              <a:t>6</a:t>
            </a:fld>
            <a:endParaRPr lang="en-US" dirty="0" smtClean="0"/>
          </a:p>
        </p:txBody>
      </p:sp>
      <p:sp>
        <p:nvSpPr>
          <p:cNvPr id="81923" name="Rectangle 1026"/>
          <p:cNvSpPr>
            <a:spLocks noGrp="1" noRot="1" noChangeAspect="1" noChangeArrowheads="1" noTextEdit="1"/>
          </p:cNvSpPr>
          <p:nvPr>
            <p:ph type="sldImg"/>
          </p:nvPr>
        </p:nvSpPr>
        <p:spPr>
          <a:ln/>
        </p:spPr>
      </p:sp>
      <p:sp>
        <p:nvSpPr>
          <p:cNvPr id="81924" name="Rectangle 1027"/>
          <p:cNvSpPr>
            <a:spLocks noGrp="1" noChangeArrowheads="1"/>
          </p:cNvSpPr>
          <p:nvPr>
            <p:ph type="body" idx="1"/>
          </p:nvPr>
        </p:nvSpPr>
        <p:spPr>
          <a:ln/>
        </p:spPr>
        <p:txBody>
          <a:bodyPr/>
          <a:lstStyle/>
          <a:p>
            <a:pPr>
              <a:defRPr/>
            </a:pPr>
            <a:endParaRPr lang="en-US" dirty="0" smtClean="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34C192BC-2299-4C1C-9479-CB725FDE044D}" type="slidenum">
              <a:rPr lang="en-US" smtClean="0"/>
              <a:pPr>
                <a:defRPr/>
              </a:pPr>
              <a:t>7</a:t>
            </a:fld>
            <a:endParaRPr lang="en-US"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ln/>
        </p:spPr>
        <p:txBody>
          <a:bodyPr/>
          <a:lstStyle/>
          <a:p>
            <a:endParaRPr lang="en-US" sz="1100" kern="1200" baseline="0" dirty="0" smtClean="0">
              <a:solidFill>
                <a:schemeClr val="tx1"/>
              </a:solidFill>
              <a:latin typeface="Arial Narrow" pitchFamily="34" charset="0"/>
              <a:ea typeface="+mn-ea"/>
              <a:cs typeface="+mn-cs"/>
            </a:endParaRPr>
          </a:p>
          <a:p>
            <a:endParaRPr lang="en-US" dirty="0">
              <a:solidFill>
                <a:schemeClr val="accent6">
                  <a:lumMod val="10000"/>
                </a:schemeClr>
              </a:solidFill>
            </a:endParaRPr>
          </a:p>
          <a:p>
            <a:pPr>
              <a:defRPr/>
            </a:pPr>
            <a:endParaRPr lang="en-US" i="0" dirty="0" smtClean="0">
              <a:solidFill>
                <a:schemeClr val="bg1">
                  <a:lumMod val="95000"/>
                  <a:lumOff val="5000"/>
                </a:schemeClr>
              </a:solidFill>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p:txBody>
          <a:bodyPr/>
          <a:lstStyle/>
          <a:p>
            <a:pPr>
              <a:defRPr/>
            </a:pPr>
            <a:fld id="{457DD886-4AAD-47FD-B840-E427BAC5FF91}" type="slidenum">
              <a:rPr lang="en-US" smtClean="0"/>
              <a:pPr>
                <a:defRPr/>
              </a:pPr>
              <a:t>8</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ln/>
        </p:spPr>
        <p:txBody>
          <a:bodyPr/>
          <a:lstStyle/>
          <a:p>
            <a:pPr>
              <a:defRPr/>
            </a:pPr>
            <a:endParaRPr lang="en-US" dirty="0" smtClean="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pPr>
              <a:defRPr/>
            </a:pPr>
            <a:fld id="{CFE73561-7C8E-493C-952F-3D21B1A10C57}" type="slidenum">
              <a:rPr lang="en-US" smtClean="0"/>
              <a:pPr>
                <a:defRPr/>
              </a:pPr>
              <a:t>9</a:t>
            </a:fld>
            <a:endParaRPr lang="en-US" dirty="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ln/>
        </p:spPr>
        <p:txBody>
          <a:bodyPr/>
          <a:lstStyle/>
          <a:p>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US" dirty="0"/>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549ECD05-30DB-4D57-87F8-C028FE210B06}" type="slidenum">
              <a:rPr lang="en-US"/>
              <a:pPr>
                <a:defRPr/>
              </a:pPr>
              <a:t>‹#›</a:t>
            </a:fld>
            <a:endParaRPr lang="en-US" dirty="0"/>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dirty="0"/>
          </a:p>
        </p:txBody>
      </p:sp>
    </p:spTree>
    <p:extLst>
      <p:ext uri="{BB962C8B-B14F-4D97-AF65-F5344CB8AC3E}">
        <p14:creationId xmlns="" xmlns:p14="http://schemas.microsoft.com/office/powerpoint/2010/main" val="1713326106"/>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
        <p:nvSpPr>
          <p:cNvPr id="5" name="Date Placeholder 13"/>
          <p:cNvSpPr>
            <a:spLocks noGrp="1"/>
          </p:cNvSpPr>
          <p:nvPr>
            <p:ph type="dt" sz="half"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1EC9C262-D0BB-4C0B-9EB0-1162E73B5C1D}" type="slidenum">
              <a:rPr lang="en-US"/>
              <a:pPr>
                <a:defRPr/>
              </a:pPr>
              <a:t>‹#›</a:t>
            </a:fld>
            <a:endParaRPr lang="en-US" dirty="0"/>
          </a:p>
        </p:txBody>
      </p:sp>
    </p:spTree>
    <p:extLst>
      <p:ext uri="{BB962C8B-B14F-4D97-AF65-F5344CB8AC3E}">
        <p14:creationId xmlns="" xmlns:p14="http://schemas.microsoft.com/office/powerpoint/2010/main" val="1053913355"/>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
        <p:nvSpPr>
          <p:cNvPr id="5" name="Date Placeholder 13"/>
          <p:cNvSpPr>
            <a:spLocks noGrp="1"/>
          </p:cNvSpPr>
          <p:nvPr>
            <p:ph type="dt" sz="half"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00ECF09B-9225-4F72-8EB3-35A51B938582}" type="slidenum">
              <a:rPr lang="en-US"/>
              <a:pPr>
                <a:defRPr/>
              </a:pPr>
              <a:t>‹#›</a:t>
            </a:fld>
            <a:endParaRPr lang="en-US" dirty="0"/>
          </a:p>
        </p:txBody>
      </p:sp>
    </p:spTree>
    <p:extLst>
      <p:ext uri="{BB962C8B-B14F-4D97-AF65-F5344CB8AC3E}">
        <p14:creationId xmlns="" xmlns:p14="http://schemas.microsoft.com/office/powerpoint/2010/main" val="2623657896"/>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784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4114800"/>
            <a:ext cx="784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0AF4330F-CA5F-4772-8C55-BF660BD8CD7C}" type="slidenum">
              <a:rPr lang="en-US"/>
              <a:pPr>
                <a:defRPr/>
              </a:pPr>
              <a:t>‹#›</a:t>
            </a:fld>
            <a:endParaRPr lang="en-US" dirty="0"/>
          </a:p>
        </p:txBody>
      </p:sp>
    </p:spTree>
    <p:extLst>
      <p:ext uri="{BB962C8B-B14F-4D97-AF65-F5344CB8AC3E}">
        <p14:creationId xmlns="" xmlns:p14="http://schemas.microsoft.com/office/powerpoint/2010/main" val="831397548"/>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28600"/>
            <a:ext cx="7848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9812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9812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4114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4114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pPr>
              <a:defRPr/>
            </a:pPr>
            <a:endParaRPr lang="en-US" dirty="0"/>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pPr>
              <a:defRPr/>
            </a:pPr>
            <a:endParaRPr lang="en-US" dirty="0"/>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pPr>
              <a:defRPr/>
            </a:pPr>
            <a:fld id="{9E501FBF-C7CA-4F89-87E4-07F75C4C7E8A}" type="slidenum">
              <a:rPr lang="en-US"/>
              <a:pPr>
                <a:defRPr/>
              </a:pPr>
              <a:t>‹#›</a:t>
            </a:fld>
            <a:endParaRPr lang="en-US" dirty="0"/>
          </a:p>
        </p:txBody>
      </p:sp>
    </p:spTree>
    <p:extLst>
      <p:ext uri="{BB962C8B-B14F-4D97-AF65-F5344CB8AC3E}">
        <p14:creationId xmlns="" xmlns:p14="http://schemas.microsoft.com/office/powerpoint/2010/main" val="2181340217"/>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991B271F-1F5A-4C6B-B1B8-17ABE86175E0}" type="slidenum">
              <a:rPr lang="en-US"/>
              <a:pPr>
                <a:defRPr/>
              </a:pPr>
              <a:t>‹#›</a:t>
            </a:fld>
            <a:endParaRPr lang="en-US" dirty="0"/>
          </a:p>
        </p:txBody>
      </p:sp>
    </p:spTree>
    <p:extLst>
      <p:ext uri="{BB962C8B-B14F-4D97-AF65-F5344CB8AC3E}">
        <p14:creationId xmlns="" xmlns:p14="http://schemas.microsoft.com/office/powerpoint/2010/main" val="1700142649"/>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9812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9812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09600" y="4114800"/>
            <a:ext cx="784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pPr>
              <a:defRPr/>
            </a:pPr>
            <a:endParaRPr lang="en-US" dirty="0"/>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dirty="0"/>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pPr>
              <a:defRPr/>
            </a:pPr>
            <a:fld id="{E3C3F043-5C78-44FE-A8EB-A73B9DCEE25B}" type="slidenum">
              <a:rPr lang="en-US"/>
              <a:pPr>
                <a:defRPr/>
              </a:pPr>
              <a:t>‹#›</a:t>
            </a:fld>
            <a:endParaRPr lang="en-US" dirty="0"/>
          </a:p>
        </p:txBody>
      </p:sp>
    </p:spTree>
    <p:extLst>
      <p:ext uri="{BB962C8B-B14F-4D97-AF65-F5344CB8AC3E}">
        <p14:creationId xmlns="" xmlns:p14="http://schemas.microsoft.com/office/powerpoint/2010/main" val="369675924"/>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9812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4114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pPr>
              <a:defRPr/>
            </a:pPr>
            <a:endParaRPr lang="en-US" dirty="0"/>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dirty="0"/>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pPr>
              <a:defRPr/>
            </a:pPr>
            <a:fld id="{F57B8D4D-FAD8-4582-9854-33A0D2A771CC}" type="slidenum">
              <a:rPr lang="en-US"/>
              <a:pPr>
                <a:defRPr/>
              </a:pPr>
              <a:t>‹#›</a:t>
            </a:fld>
            <a:endParaRPr lang="en-US" dirty="0"/>
          </a:p>
        </p:txBody>
      </p:sp>
    </p:spTree>
    <p:extLst>
      <p:ext uri="{BB962C8B-B14F-4D97-AF65-F5344CB8AC3E}">
        <p14:creationId xmlns="" xmlns:p14="http://schemas.microsoft.com/office/powerpoint/2010/main" val="1732613099"/>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p:txBody>
          <a:bodyPr/>
          <a:lstStyle>
            <a:lvl1pPr>
              <a:defRPr sz="4400">
                <a:latin typeface="Blue Highway D" pitchFamily="34" charset="0"/>
              </a:defRPr>
            </a:lvl1pPr>
            <a:extLst/>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Blue Highway" pitchFamily="34" charset="0"/>
              </a:defRPr>
            </a:lvl1pPr>
            <a:lvl2pPr>
              <a:defRPr>
                <a:latin typeface="Blue Highway" pitchFamily="34" charset="0"/>
              </a:defRPr>
            </a:lvl2pPr>
            <a:lvl3pPr>
              <a:defRPr>
                <a:latin typeface="Blue Highway" pitchFamily="34" charset="0"/>
              </a:defRPr>
            </a:lvl3pPr>
            <a:lvl4pPr>
              <a:defRPr>
                <a:latin typeface="Blue Highway" pitchFamily="34" charset="0"/>
              </a:defRPr>
            </a:lvl4pPr>
            <a:lvl5pPr>
              <a:defRPr>
                <a:latin typeface="Blue Highway" pitchFamily="34" charset="0"/>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extLst/>
          </a:lstStyle>
          <a:p>
            <a:pPr>
              <a:defRPr/>
            </a:pPr>
            <a:endParaRPr lang="en-US" dirty="0"/>
          </a:p>
        </p:txBody>
      </p:sp>
      <p:sp>
        <p:nvSpPr>
          <p:cNvPr id="6" name="Footer Placeholder 4"/>
          <p:cNvSpPr>
            <a:spLocks noGrp="1"/>
          </p:cNvSpPr>
          <p:nvPr>
            <p:ph type="ftr" sz="quarter" idx="11"/>
          </p:nvPr>
        </p:nvSpPr>
        <p:spPr/>
        <p:txBody>
          <a:bodyPr/>
          <a:lstStyle>
            <a:lvl1pPr>
              <a:defRPr/>
            </a:lvl1pPr>
            <a:extLst/>
          </a:lstStyle>
          <a:p>
            <a:pPr>
              <a:defRPr/>
            </a:pPr>
            <a:endParaRPr lang="en-US" dirty="0"/>
          </a:p>
        </p:txBody>
      </p:sp>
      <p:sp>
        <p:nvSpPr>
          <p:cNvPr id="7" name="Slide Number Placeholder 5"/>
          <p:cNvSpPr>
            <a:spLocks noGrp="1"/>
          </p:cNvSpPr>
          <p:nvPr>
            <p:ph type="sldNum" sz="quarter" idx="12"/>
          </p:nvPr>
        </p:nvSpPr>
        <p:spPr/>
        <p:txBody>
          <a:bodyPr/>
          <a:lstStyle>
            <a:lvl1pPr>
              <a:defRPr/>
            </a:lvl1pPr>
            <a:extLst/>
          </a:lstStyle>
          <a:p>
            <a:pPr>
              <a:defRPr/>
            </a:pPr>
            <a:fld id="{7215B431-F355-454B-84F5-4B90A7DA6657}" type="slidenum">
              <a:rPr lang="en-US"/>
              <a:pPr>
                <a:defRPr/>
              </a:pPr>
              <a:t>‹#›</a:t>
            </a:fld>
            <a:endParaRPr lang="en-US" dirty="0"/>
          </a:p>
        </p:txBody>
      </p:sp>
    </p:spTree>
    <p:extLst>
      <p:ext uri="{BB962C8B-B14F-4D97-AF65-F5344CB8AC3E}">
        <p14:creationId xmlns="" xmlns:p14="http://schemas.microsoft.com/office/powerpoint/2010/main" val="176058771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US" dirty="0"/>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5288542A-0FBB-4B05-B031-79163B4FCEA0}" type="slidenum">
              <a:rPr lang="en-US"/>
              <a:pPr>
                <a:defRPr/>
              </a:pPr>
              <a:t>‹#›</a:t>
            </a:fld>
            <a:endParaRPr lang="en-US" dirty="0"/>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dirty="0"/>
          </a:p>
        </p:txBody>
      </p:sp>
    </p:spTree>
    <p:extLst>
      <p:ext uri="{BB962C8B-B14F-4D97-AF65-F5344CB8AC3E}">
        <p14:creationId xmlns="" xmlns:p14="http://schemas.microsoft.com/office/powerpoint/2010/main" val="123228057"/>
      </p:ext>
    </p:extLst>
  </p:cSld>
  <p:clrMapOvr>
    <a:overrideClrMapping bg1="dk1" tx1="lt1" bg2="dk2" tx2="lt2" accent1="accent1" accent2="accent2" accent3="accent3" accent4="accent4" accent5="accent5" accent6="accent6" hlink="hlink" folHlink="folHlink"/>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endParaRPr lang="en-US" dirty="0"/>
          </a:p>
        </p:txBody>
      </p:sp>
      <p:sp>
        <p:nvSpPr>
          <p:cNvPr id="7" name="Footer Placeholder 5"/>
          <p:cNvSpPr>
            <a:spLocks noGrp="1"/>
          </p:cNvSpPr>
          <p:nvPr>
            <p:ph type="ftr" sz="quarter" idx="11"/>
          </p:nvPr>
        </p:nvSpPr>
        <p:spPr/>
        <p:txBody>
          <a:bodyPr/>
          <a:lstStyle>
            <a:lvl1pPr>
              <a:defRPr/>
            </a:lvl1pPr>
            <a:extLst/>
          </a:lstStyle>
          <a:p>
            <a:pPr>
              <a:defRPr/>
            </a:pPr>
            <a:endParaRPr lang="en-US" dirty="0"/>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03374C03-801D-4234-A3BE-4223812ABCE4}" type="slidenum">
              <a:rPr lang="en-US"/>
              <a:pPr>
                <a:defRPr/>
              </a:pPr>
              <a:t>‹#›</a:t>
            </a:fld>
            <a:endParaRPr lang="en-US" dirty="0"/>
          </a:p>
        </p:txBody>
      </p:sp>
    </p:spTree>
    <p:extLst>
      <p:ext uri="{BB962C8B-B14F-4D97-AF65-F5344CB8AC3E}">
        <p14:creationId xmlns="" xmlns:p14="http://schemas.microsoft.com/office/powerpoint/2010/main" val="3353320649"/>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dirty="0"/>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dirty="0"/>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endParaRPr lang="en-US" dirty="0"/>
          </a:p>
        </p:txBody>
      </p:sp>
      <p:sp>
        <p:nvSpPr>
          <p:cNvPr id="10" name="Footer Placeholder 7"/>
          <p:cNvSpPr>
            <a:spLocks noGrp="1"/>
          </p:cNvSpPr>
          <p:nvPr>
            <p:ph type="ftr" sz="quarter" idx="11"/>
          </p:nvPr>
        </p:nvSpPr>
        <p:spPr/>
        <p:txBody>
          <a:bodyPr/>
          <a:lstStyle>
            <a:lvl1pPr>
              <a:defRPr/>
            </a:lvl1pPr>
            <a:extLst/>
          </a:lstStyle>
          <a:p>
            <a:pPr>
              <a:defRPr/>
            </a:pPr>
            <a:endParaRPr lang="en-US" dirty="0"/>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DFEACFA4-F1AA-47ED-8410-5F45F1A887CE}" type="slidenum">
              <a:rPr lang="en-US"/>
              <a:pPr>
                <a:defRPr/>
              </a:pPr>
              <a:t>‹#›</a:t>
            </a:fld>
            <a:endParaRPr lang="en-US" dirty="0"/>
          </a:p>
        </p:txBody>
      </p:sp>
    </p:spTree>
    <p:extLst>
      <p:ext uri="{BB962C8B-B14F-4D97-AF65-F5344CB8AC3E}">
        <p14:creationId xmlns="" xmlns:p14="http://schemas.microsoft.com/office/powerpoint/2010/main" val="1957697196"/>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endParaRPr lang="en-US" dirty="0"/>
          </a:p>
        </p:txBody>
      </p:sp>
      <p:sp>
        <p:nvSpPr>
          <p:cNvPr id="5" name="Footer Placeholder 3"/>
          <p:cNvSpPr>
            <a:spLocks noGrp="1"/>
          </p:cNvSpPr>
          <p:nvPr>
            <p:ph type="ftr" sz="quarter" idx="11"/>
          </p:nvPr>
        </p:nvSpPr>
        <p:spPr/>
        <p:txBody>
          <a:bodyPr/>
          <a:lstStyle>
            <a:lvl1pPr>
              <a:defRPr/>
            </a:lvl1pPr>
            <a:extLst/>
          </a:lstStyle>
          <a:p>
            <a:pPr>
              <a:defRPr/>
            </a:pPr>
            <a:endParaRPr lang="en-US" dirty="0"/>
          </a:p>
        </p:txBody>
      </p:sp>
      <p:sp>
        <p:nvSpPr>
          <p:cNvPr id="6" name="Slide Number Placeholder 4"/>
          <p:cNvSpPr>
            <a:spLocks noGrp="1"/>
          </p:cNvSpPr>
          <p:nvPr>
            <p:ph type="sldNum" sz="quarter" idx="12"/>
          </p:nvPr>
        </p:nvSpPr>
        <p:spPr/>
        <p:txBody>
          <a:bodyPr/>
          <a:lstStyle>
            <a:lvl1pPr>
              <a:defRPr/>
            </a:lvl1pPr>
            <a:extLst/>
          </a:lstStyle>
          <a:p>
            <a:pPr>
              <a:defRPr/>
            </a:pPr>
            <a:fld id="{DBEA326D-624D-4C34-A2AF-13A3A13A6A31}" type="slidenum">
              <a:rPr lang="en-US"/>
              <a:pPr>
                <a:defRPr/>
              </a:pPr>
              <a:t>‹#›</a:t>
            </a:fld>
            <a:endParaRPr lang="en-US" dirty="0"/>
          </a:p>
        </p:txBody>
      </p:sp>
    </p:spTree>
    <p:extLst>
      <p:ext uri="{BB962C8B-B14F-4D97-AF65-F5344CB8AC3E}">
        <p14:creationId xmlns="" xmlns:p14="http://schemas.microsoft.com/office/powerpoint/2010/main" val="479505477"/>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dirty="0"/>
          </a:p>
        </p:txBody>
      </p:sp>
      <p:sp>
        <p:nvSpPr>
          <p:cNvPr id="3" name="Date Placeholder 13"/>
          <p:cNvSpPr>
            <a:spLocks noGrp="1"/>
          </p:cNvSpPr>
          <p:nvPr>
            <p:ph type="dt" sz="half"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0D45F4A8-54DB-4E85-943B-E94BEA2783B7}" type="slidenum">
              <a:rPr lang="en-US"/>
              <a:pPr>
                <a:defRPr/>
              </a:pPr>
              <a:t>‹#›</a:t>
            </a:fld>
            <a:endParaRPr lang="en-US" dirty="0"/>
          </a:p>
        </p:txBody>
      </p:sp>
    </p:spTree>
    <p:extLst>
      <p:ext uri="{BB962C8B-B14F-4D97-AF65-F5344CB8AC3E}">
        <p14:creationId xmlns="" xmlns:p14="http://schemas.microsoft.com/office/powerpoint/2010/main" val="3818385269"/>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US" dirty="0"/>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C0E4707E-425B-4FFE-8CF4-B1B16E5E7548}" type="slidenum">
              <a:rPr lang="en-US"/>
              <a:pPr>
                <a:defRPr/>
              </a:pPr>
              <a:t>‹#›</a:t>
            </a:fld>
            <a:endParaRPr lang="en-US" dirty="0"/>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dirty="0"/>
          </a:p>
        </p:txBody>
      </p:sp>
    </p:spTree>
    <p:extLst>
      <p:ext uri="{BB962C8B-B14F-4D97-AF65-F5344CB8AC3E}">
        <p14:creationId xmlns="" xmlns:p14="http://schemas.microsoft.com/office/powerpoint/2010/main" val="1516191240"/>
      </p:ext>
    </p:extLst>
  </p:cSld>
  <p:clrMapOvr>
    <a:overrideClrMapping bg1="dk1" tx1="lt1" bg2="dk2" tx2="lt2" accent1="accent1" accent2="accent2" accent3="accent3" accent4="accent4" accent5="accent5" accent6="accent6" hlink="hlink" folHlink="folHlink"/>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dirty="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US" dirty="0"/>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D8E7F4C7-77A7-4305-AEFC-44E093B13AB8}" type="slidenum">
              <a:rPr lang="en-US"/>
              <a:pPr>
                <a:defRPr/>
              </a:pPr>
              <a:t>‹#›</a:t>
            </a:fld>
            <a:endParaRPr lang="en-US" dirty="0"/>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dirty="0"/>
          </a:p>
        </p:txBody>
      </p:sp>
    </p:spTree>
    <p:extLst>
      <p:ext uri="{BB962C8B-B14F-4D97-AF65-F5344CB8AC3E}">
        <p14:creationId xmlns="" xmlns:p14="http://schemas.microsoft.com/office/powerpoint/2010/main" val="3060828728"/>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latin typeface="Arial" pitchFamily="34" charset="0"/>
                <a:cs typeface="+mn-cs"/>
              </a:defRPr>
            </a:lvl1pPr>
            <a:extLst/>
          </a:lstStyle>
          <a:p>
            <a:pPr>
              <a:defRPr/>
            </a:pPr>
            <a:endParaRPr lang="en-US" dirty="0"/>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latin typeface="Arial" pitchFamily="34" charset="0"/>
                <a:cs typeface="+mn-cs"/>
              </a:defRPr>
            </a:lvl1pPr>
            <a:extLst/>
          </a:lstStyle>
          <a:p>
            <a:pPr>
              <a:defRPr/>
            </a:pPr>
            <a:endParaRPr lang="en-US" dirty="0"/>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latin typeface="Arial" pitchFamily="34" charset="0"/>
                <a:cs typeface="+mn-cs"/>
              </a:defRPr>
            </a:lvl1pPr>
            <a:extLst/>
          </a:lstStyle>
          <a:p>
            <a:pPr>
              <a:defRPr/>
            </a:pPr>
            <a:fld id="{114CD1ED-714D-4597-9800-CDF0C7C8DB52}" type="slidenum">
              <a:rPr lang="en-US"/>
              <a:pPr>
                <a:defRPr/>
              </a:pPr>
              <a:t>‹#›</a:t>
            </a:fld>
            <a:endParaRPr lang="en-US" dirty="0"/>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19" r:id="rId7"/>
    <p:sldLayoutId id="2147484226" r:id="rId8"/>
    <p:sldLayoutId id="2147484227" r:id="rId9"/>
    <p:sldLayoutId id="2147484218" r:id="rId10"/>
    <p:sldLayoutId id="2147484217" r:id="rId11"/>
    <p:sldLayoutId id="2147484228" r:id="rId12"/>
    <p:sldLayoutId id="2147484229" r:id="rId13"/>
    <p:sldLayoutId id="2147484230" r:id="rId14"/>
    <p:sldLayoutId id="2147484231" r:id="rId15"/>
    <p:sldLayoutId id="2147484232" r:id="rId16"/>
  </p:sldLayoutIdLst>
  <p:transition spd="med">
    <p:random/>
  </p:transition>
  <p:timing>
    <p:tnLst>
      <p:par>
        <p:cTn id="1" dur="indefinite" restart="never" nodeType="tmRoot"/>
      </p:par>
    </p:tnLst>
  </p:timing>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66.jpeg"/></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3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79.jpeg"/><Relationship Id="rId5" Type="http://schemas.openxmlformats.org/officeDocument/2006/relationships/image" Target="../media/image6.jpeg"/><Relationship Id="rId4" Type="http://schemas.openxmlformats.org/officeDocument/2006/relationships/image" Target="../media/image78.jpeg"/></Relationships>
</file>

<file path=ppt/slides/_rels/slide4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81.jpeg"/></Relationships>
</file>

<file path=ppt/slides/_rels/slide4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4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47.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image" Target="../media/image94.jpeg"/><Relationship Id="rId7" Type="http://schemas.openxmlformats.org/officeDocument/2006/relationships/image" Target="../media/image98.jpe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4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0" y="3048000"/>
            <a:ext cx="4191000" cy="2438400"/>
          </a:xfrm>
        </p:spPr>
        <p:txBody>
          <a:bodyPr/>
          <a:lstStyle/>
          <a:p>
            <a:pPr eaLnBrk="1" hangingPunct="1">
              <a:spcBef>
                <a:spcPct val="0"/>
              </a:spcBef>
            </a:pPr>
            <a:r>
              <a:rPr lang="en-US" sz="4000" dirty="0" smtClean="0">
                <a:solidFill>
                  <a:schemeClr val="folHlink"/>
                </a:solidFill>
                <a:latin typeface="Arial"/>
                <a:cs typeface="Arial"/>
              </a:rPr>
              <a:t>Breed Standard Education Presentation </a:t>
            </a:r>
          </a:p>
          <a:p>
            <a:pPr eaLnBrk="1" hangingPunct="1">
              <a:spcBef>
                <a:spcPct val="0"/>
              </a:spcBef>
            </a:pPr>
            <a:endParaRPr lang="en-US" sz="1600" dirty="0" smtClean="0">
              <a:solidFill>
                <a:schemeClr val="folHlink"/>
              </a:solidFill>
            </a:endParaRPr>
          </a:p>
          <a:p>
            <a:pPr eaLnBrk="1" hangingPunct="1">
              <a:spcBef>
                <a:spcPct val="0"/>
              </a:spcBef>
            </a:pPr>
            <a:endParaRPr lang="en-US" sz="1600" dirty="0" smtClean="0">
              <a:solidFill>
                <a:schemeClr val="folHlink"/>
              </a:solidFill>
            </a:endParaRPr>
          </a:p>
        </p:txBody>
      </p:sp>
      <p:sp>
        <p:nvSpPr>
          <p:cNvPr id="15364" name="TextBox 1"/>
          <p:cNvSpPr txBox="1">
            <a:spLocks noChangeArrowheads="1"/>
          </p:cNvSpPr>
          <p:nvPr/>
        </p:nvSpPr>
        <p:spPr bwMode="auto">
          <a:xfrm>
            <a:off x="5222240" y="6627168"/>
            <a:ext cx="392176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sz="900" dirty="0"/>
              <a:t>MASCUSA Breed Standard Evaluation and Education Committee 11/2013</a:t>
            </a:r>
          </a:p>
        </p:txBody>
      </p:sp>
      <p:sp>
        <p:nvSpPr>
          <p:cNvPr id="15367" name="Text Box 7"/>
          <p:cNvSpPr txBox="1">
            <a:spLocks noChangeArrowheads="1"/>
          </p:cNvSpPr>
          <p:nvPr/>
        </p:nvSpPr>
        <p:spPr bwMode="auto">
          <a:xfrm>
            <a:off x="228600" y="180975"/>
            <a:ext cx="3429000" cy="24365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95000"/>
              </a:lnSpc>
            </a:pPr>
            <a:r>
              <a:rPr lang="en-US" sz="4000" dirty="0">
                <a:solidFill>
                  <a:srgbClr val="E2E6C2"/>
                </a:solidFill>
                <a:latin typeface="Arial"/>
                <a:cs typeface="Arial"/>
              </a:rPr>
              <a:t>The</a:t>
            </a:r>
          </a:p>
          <a:p>
            <a:pPr algn="r">
              <a:lnSpc>
                <a:spcPct val="95000"/>
              </a:lnSpc>
            </a:pPr>
            <a:r>
              <a:rPr lang="en-US" sz="4000" dirty="0">
                <a:solidFill>
                  <a:srgbClr val="E2E6C2"/>
                </a:solidFill>
                <a:latin typeface="Arial"/>
                <a:cs typeface="Arial"/>
              </a:rPr>
              <a:t>Miniature</a:t>
            </a:r>
          </a:p>
          <a:p>
            <a:pPr algn="r">
              <a:lnSpc>
                <a:spcPct val="95000"/>
              </a:lnSpc>
            </a:pPr>
            <a:r>
              <a:rPr lang="en-US" sz="4000" dirty="0" smtClean="0">
                <a:solidFill>
                  <a:srgbClr val="E2E6C2"/>
                </a:solidFill>
                <a:latin typeface="Arial"/>
                <a:cs typeface="Arial"/>
              </a:rPr>
              <a:t>American Shepherd</a:t>
            </a:r>
            <a:endParaRPr lang="en-US" sz="4000" dirty="0">
              <a:solidFill>
                <a:srgbClr val="E2E6C2"/>
              </a:solidFill>
              <a:latin typeface="Arial"/>
              <a:cs typeface="Arial"/>
            </a:endParaRPr>
          </a:p>
        </p:txBody>
      </p:sp>
      <p:pic>
        <p:nvPicPr>
          <p:cNvPr id="15369" name="Picture 9"/>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4278682" y="506260"/>
            <a:ext cx="4610100" cy="58674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Eyes</a:t>
            </a:r>
            <a:endParaRPr lang="en-US" dirty="0">
              <a:solidFill>
                <a:schemeClr val="tx2">
                  <a:tint val="100000"/>
                  <a:shade val="90000"/>
                  <a:satMod val="250000"/>
                  <a:alpha val="100000"/>
                </a:schemeClr>
              </a:solidFill>
            </a:endParaRPr>
          </a:p>
        </p:txBody>
      </p:sp>
      <p:sp>
        <p:nvSpPr>
          <p:cNvPr id="30723" name="Rectangle 5"/>
          <p:cNvSpPr>
            <a:spLocks noGrp="1" noChangeArrowheads="1"/>
          </p:cNvSpPr>
          <p:nvPr>
            <p:ph idx="1"/>
          </p:nvPr>
        </p:nvSpPr>
        <p:spPr>
          <a:xfrm>
            <a:off x="702726" y="1500582"/>
            <a:ext cx="7958674" cy="3268575"/>
          </a:xfrm>
        </p:spPr>
        <p:txBody>
          <a:bodyPr/>
          <a:lstStyle/>
          <a:p>
            <a:pPr eaLnBrk="1" hangingPunct="1">
              <a:spcAft>
                <a:spcPts val="1200"/>
              </a:spcAft>
              <a:buClr>
                <a:schemeClr val="accent6"/>
              </a:buClr>
              <a:buFont typeface="Wingdings" charset="2"/>
              <a:buChar char="Ø"/>
            </a:pPr>
            <a:r>
              <a:rPr lang="en-US" sz="2000" dirty="0" smtClean="0">
                <a:latin typeface="Arial"/>
                <a:cs typeface="Arial"/>
              </a:rPr>
              <a:t>Brown, blue, hazel, amber or </a:t>
            </a:r>
            <a:r>
              <a:rPr lang="en-US" sz="2000" i="1" u="sng" dirty="0" smtClean="0">
                <a:latin typeface="Arial"/>
                <a:cs typeface="Arial"/>
              </a:rPr>
              <a:t>any</a:t>
            </a:r>
            <a:r>
              <a:rPr lang="en-US" sz="2000" dirty="0" smtClean="0">
                <a:latin typeface="Arial"/>
                <a:cs typeface="Arial"/>
              </a:rPr>
              <a:t> variation or </a:t>
            </a:r>
            <a:r>
              <a:rPr lang="en-US" sz="2000" i="1" u="sng" dirty="0" smtClean="0">
                <a:latin typeface="Arial"/>
                <a:cs typeface="Arial"/>
              </a:rPr>
              <a:t>any</a:t>
            </a:r>
            <a:r>
              <a:rPr lang="en-US" sz="2000" dirty="0" smtClean="0">
                <a:latin typeface="Arial"/>
                <a:cs typeface="Arial"/>
              </a:rPr>
              <a:t> combination including flecks and marbling (one or both eyes)</a:t>
            </a:r>
          </a:p>
          <a:p>
            <a:pPr eaLnBrk="1" hangingPunct="1">
              <a:spcAft>
                <a:spcPts val="1200"/>
              </a:spcAft>
              <a:buClr>
                <a:schemeClr val="accent6"/>
              </a:buClr>
              <a:buFont typeface="Wingdings" charset="2"/>
              <a:buChar char="Ø"/>
            </a:pPr>
            <a:r>
              <a:rPr lang="en-US" sz="2000" dirty="0" smtClean="0">
                <a:latin typeface="Arial"/>
                <a:cs typeface="Arial"/>
              </a:rPr>
              <a:t>Almond shaped, </a:t>
            </a:r>
            <a:r>
              <a:rPr lang="en-US" sz="2000" i="1" u="sng" dirty="0" smtClean="0">
                <a:latin typeface="Arial"/>
                <a:cs typeface="Arial"/>
              </a:rPr>
              <a:t>not protruding nor sunken</a:t>
            </a:r>
            <a:r>
              <a:rPr lang="en-US" sz="2000" dirty="0" smtClean="0">
                <a:latin typeface="Arial"/>
                <a:cs typeface="Arial"/>
              </a:rPr>
              <a:t>, set obliquely</a:t>
            </a:r>
          </a:p>
          <a:p>
            <a:pPr eaLnBrk="1" hangingPunct="1">
              <a:spcAft>
                <a:spcPts val="1200"/>
              </a:spcAft>
              <a:buClr>
                <a:schemeClr val="accent6"/>
              </a:buClr>
              <a:buFont typeface="Wingdings" charset="2"/>
              <a:buChar char="Ø"/>
            </a:pPr>
            <a:r>
              <a:rPr lang="en-US" sz="2000" dirty="0" smtClean="0">
                <a:latin typeface="Arial"/>
                <a:cs typeface="Arial"/>
              </a:rPr>
              <a:t>Blue merles and blacks have </a:t>
            </a:r>
            <a:r>
              <a:rPr lang="en-US" sz="2000" i="1" u="sng" dirty="0" smtClean="0">
                <a:latin typeface="Arial"/>
                <a:cs typeface="Arial"/>
              </a:rPr>
              <a:t>full</a:t>
            </a:r>
            <a:r>
              <a:rPr lang="en-US" sz="2000" dirty="0" smtClean="0">
                <a:latin typeface="Arial"/>
                <a:cs typeface="Arial"/>
              </a:rPr>
              <a:t> black pigmentation on eye rims</a:t>
            </a:r>
          </a:p>
          <a:p>
            <a:pPr eaLnBrk="1" hangingPunct="1">
              <a:spcAft>
                <a:spcPts val="1200"/>
              </a:spcAft>
              <a:buClr>
                <a:schemeClr val="accent6"/>
              </a:buClr>
              <a:buFont typeface="Wingdings" charset="2"/>
              <a:buChar char="Ø"/>
            </a:pPr>
            <a:r>
              <a:rPr lang="en-US" sz="2000" dirty="0" smtClean="0">
                <a:latin typeface="Arial"/>
                <a:cs typeface="Arial"/>
              </a:rPr>
              <a:t>Red merles and reds have </a:t>
            </a:r>
            <a:r>
              <a:rPr lang="en-US" sz="2000" i="1" u="sng" dirty="0" smtClean="0">
                <a:latin typeface="Arial"/>
                <a:cs typeface="Arial"/>
              </a:rPr>
              <a:t>full</a:t>
            </a:r>
            <a:r>
              <a:rPr lang="en-US" sz="2000" dirty="0" smtClean="0">
                <a:latin typeface="Arial"/>
                <a:cs typeface="Arial"/>
              </a:rPr>
              <a:t> red (liver) pigmentation on eye rims</a:t>
            </a:r>
          </a:p>
          <a:p>
            <a:pPr eaLnBrk="1" hangingPunct="1">
              <a:spcAft>
                <a:spcPts val="1200"/>
              </a:spcAft>
              <a:buClr>
                <a:schemeClr val="accent6"/>
              </a:buClr>
              <a:buFont typeface="Wingdings" charset="2"/>
              <a:buChar char="Ø"/>
            </a:pPr>
            <a:r>
              <a:rPr lang="en-US" sz="2000" dirty="0" smtClean="0">
                <a:latin typeface="Arial"/>
                <a:cs typeface="Arial"/>
              </a:rPr>
              <a:t>Each </a:t>
            </a:r>
            <a:r>
              <a:rPr lang="en-US" sz="2000" dirty="0">
                <a:latin typeface="Arial"/>
                <a:cs typeface="Arial"/>
              </a:rPr>
              <a:t>eye is surrounded with hair color </a:t>
            </a:r>
            <a:r>
              <a:rPr lang="en-US" sz="2000" i="1" u="sng" dirty="0">
                <a:latin typeface="Arial"/>
                <a:cs typeface="Arial"/>
              </a:rPr>
              <a:t>other than </a:t>
            </a:r>
            <a:r>
              <a:rPr lang="en-US" sz="2000" i="1" u="sng" dirty="0" smtClean="0">
                <a:latin typeface="Arial"/>
                <a:cs typeface="Arial"/>
              </a:rPr>
              <a:t>white </a:t>
            </a:r>
          </a:p>
          <a:p>
            <a:pPr eaLnBrk="1" hangingPunct="1">
              <a:spcAft>
                <a:spcPts val="1200"/>
              </a:spcAft>
              <a:buClr>
                <a:schemeClr val="accent6"/>
              </a:buClr>
              <a:buFont typeface="Wingdings" charset="2"/>
              <a:buChar char="Ø"/>
            </a:pPr>
            <a:r>
              <a:rPr lang="en-US" sz="2000" dirty="0">
                <a:latin typeface="Arial"/>
                <a:cs typeface="Arial"/>
              </a:rPr>
              <a:t>Eye color does not  have to correspond with coat </a:t>
            </a:r>
            <a:r>
              <a:rPr lang="en-US" sz="2000" dirty="0" smtClean="0">
                <a:latin typeface="Arial"/>
                <a:cs typeface="Arial"/>
              </a:rPr>
              <a:t>color</a:t>
            </a:r>
            <a:endParaRPr lang="en-US" sz="2000" dirty="0">
              <a:latin typeface="Arial"/>
              <a:cs typeface="Arial"/>
            </a:endParaRPr>
          </a:p>
          <a:p>
            <a:pPr eaLnBrk="1" hangingPunct="1">
              <a:spcAft>
                <a:spcPts val="1200"/>
              </a:spcAft>
              <a:buFont typeface="Wingdings" pitchFamily="2" charset="2"/>
              <a:buChar char="§"/>
            </a:pPr>
            <a:endParaRPr lang="en-US" sz="2000" dirty="0" smtClean="0">
              <a:latin typeface="Arial Narrow"/>
              <a:cs typeface="Arial Narrow"/>
            </a:endParaRPr>
          </a:p>
        </p:txBody>
      </p:sp>
      <p:pic>
        <p:nvPicPr>
          <p:cNvPr id="6" name="Picture 5" descr="Eyes_2.jp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576173" y="4929591"/>
            <a:ext cx="3893820" cy="1371600"/>
          </a:xfrm>
          <a:prstGeom prst="rect">
            <a:avLst/>
          </a:prstGeom>
          <a:ln>
            <a:noFill/>
          </a:ln>
          <a:effectLst>
            <a:outerShdw blurRad="292100" dist="139700" dir="2700000" algn="tl" rotWithShape="0">
              <a:srgbClr val="333333">
                <a:alpha val="65000"/>
              </a:srgbClr>
            </a:outerShdw>
          </a:effectLst>
        </p:spPr>
      </p:pic>
      <p:pic>
        <p:nvPicPr>
          <p:cNvPr id="8" name="Picture 7" descr="Eyes_1.jpg"/>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4741670" y="4916968"/>
            <a:ext cx="3840480" cy="1368885"/>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5182553" y="6662579"/>
            <a:ext cx="3961447" cy="230832"/>
          </a:xfrm>
          <a:prstGeom prst="rect">
            <a:avLst/>
          </a:prstGeom>
          <a:noFill/>
        </p:spPr>
        <p:txBody>
          <a:bodyPr wrap="none" rtlCol="0">
            <a:spAutoFit/>
          </a:bodyPr>
          <a:lstStyle/>
          <a:p>
            <a:pPr algn="r"/>
            <a:r>
              <a:rPr lang="en-US" sz="900" dirty="0"/>
              <a:t>MASCUSA Breed Standard Evaluation and Education Committee 11/2013</a:t>
            </a:r>
          </a:p>
        </p:txBody>
      </p:sp>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Ears</a:t>
            </a:r>
            <a:endParaRPr lang="en-US" dirty="0">
              <a:solidFill>
                <a:schemeClr val="tx2">
                  <a:tint val="100000"/>
                  <a:shade val="90000"/>
                  <a:satMod val="250000"/>
                  <a:alpha val="100000"/>
                </a:schemeClr>
              </a:solidFill>
            </a:endParaRPr>
          </a:p>
        </p:txBody>
      </p:sp>
      <p:sp>
        <p:nvSpPr>
          <p:cNvPr id="33795" name="Rectangle 3"/>
          <p:cNvSpPr>
            <a:spLocks noGrp="1" noChangeArrowheads="1"/>
          </p:cNvSpPr>
          <p:nvPr>
            <p:ph idx="1"/>
          </p:nvPr>
        </p:nvSpPr>
        <p:spPr>
          <a:xfrm>
            <a:off x="724646" y="2711095"/>
            <a:ext cx="4953000" cy="2967071"/>
          </a:xfrm>
        </p:spPr>
        <p:txBody>
          <a:bodyPr/>
          <a:lstStyle/>
          <a:p>
            <a:pPr eaLnBrk="1" hangingPunct="1">
              <a:spcAft>
                <a:spcPts val="600"/>
              </a:spcAft>
              <a:buClr>
                <a:schemeClr val="accent6"/>
              </a:buClr>
              <a:buFont typeface="Wingdings" charset="2"/>
              <a:buChar char="Ø"/>
            </a:pPr>
            <a:r>
              <a:rPr lang="en-US" sz="2400" dirty="0" smtClean="0">
                <a:latin typeface="Arial Narrow" pitchFamily="34" charset="0"/>
              </a:rPr>
              <a:t>Triangular</a:t>
            </a:r>
          </a:p>
          <a:p>
            <a:pPr eaLnBrk="1" hangingPunct="1">
              <a:spcAft>
                <a:spcPts val="600"/>
              </a:spcAft>
              <a:buClr>
                <a:schemeClr val="accent6"/>
              </a:buClr>
              <a:buFont typeface="Wingdings" charset="2"/>
              <a:buChar char="Ø"/>
            </a:pPr>
            <a:r>
              <a:rPr lang="en-US" sz="2400" dirty="0" smtClean="0">
                <a:latin typeface="Arial Narrow" pitchFamily="34" charset="0"/>
              </a:rPr>
              <a:t>Moderate size </a:t>
            </a:r>
          </a:p>
          <a:p>
            <a:pPr eaLnBrk="1" hangingPunct="1">
              <a:spcAft>
                <a:spcPts val="600"/>
              </a:spcAft>
              <a:buClr>
                <a:schemeClr val="accent6"/>
              </a:buClr>
              <a:buFont typeface="Wingdings" charset="2"/>
              <a:buChar char="Ø"/>
            </a:pPr>
            <a:r>
              <a:rPr lang="en-US" sz="2400" dirty="0" smtClean="0">
                <a:latin typeface="Arial Narrow" pitchFamily="34" charset="0"/>
              </a:rPr>
              <a:t>Set high on head</a:t>
            </a:r>
          </a:p>
          <a:p>
            <a:pPr eaLnBrk="1" hangingPunct="1">
              <a:spcAft>
                <a:spcPts val="600"/>
              </a:spcAft>
              <a:buClr>
                <a:schemeClr val="accent6"/>
              </a:buClr>
              <a:buFont typeface="Wingdings" charset="2"/>
              <a:buChar char="Ø"/>
            </a:pPr>
            <a:r>
              <a:rPr lang="en-US" sz="2400" dirty="0" smtClean="0">
                <a:latin typeface="Arial Narrow" pitchFamily="34" charset="0"/>
              </a:rPr>
              <a:t>At full attention ears break forward and over, or to the side as a rose ear</a:t>
            </a:r>
          </a:p>
          <a:p>
            <a:pPr eaLnBrk="1" hangingPunct="1">
              <a:spcAft>
                <a:spcPts val="600"/>
              </a:spcAft>
              <a:buClr>
                <a:schemeClr val="accent6"/>
              </a:buClr>
              <a:buFont typeface="Wingdings" charset="2"/>
              <a:buChar char="Ø"/>
            </a:pPr>
            <a:r>
              <a:rPr lang="en-US" sz="2400" dirty="0" smtClean="0">
                <a:latin typeface="Arial Narrow" pitchFamily="34" charset="0"/>
              </a:rPr>
              <a:t>You can have two different ear sets on one dog</a:t>
            </a:r>
          </a:p>
        </p:txBody>
      </p:sp>
      <p:pic>
        <p:nvPicPr>
          <p:cNvPr id="5" name="Picture 4" descr="C:\Users\Owner\Pictures\BEC\REDMERLE-HEAD.jpg"/>
          <p:cNvPicPr>
            <a:picLocks noChangeAspect="1" noChangeArrowheads="1"/>
          </p:cNvPicPr>
          <p:nvPr/>
        </p:nvPicPr>
        <p:blipFill rotWithShape="1">
          <a:blip r:embed="rId3" cstate="email">
            <a:extLst>
              <a:ext uri="{28A0092B-C50C-407E-A947-70E740481C1C}">
                <a14:useLocalDpi xmlns="" xmlns:a14="http://schemas.microsoft.com/office/drawing/2010/main"/>
              </a:ext>
            </a:extLst>
          </a:blip>
          <a:srcRect/>
          <a:stretch/>
        </p:blipFill>
        <p:spPr bwMode="auto">
          <a:xfrm>
            <a:off x="6027369" y="4277203"/>
            <a:ext cx="2234211" cy="201168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6" name="Picture 5" descr="Head7.jpg"/>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365978" y="1800573"/>
            <a:ext cx="2262055" cy="221807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5182553" y="6662579"/>
            <a:ext cx="3961447" cy="230832"/>
          </a:xfrm>
          <a:prstGeom prst="rect">
            <a:avLst/>
          </a:prstGeom>
          <a:noFill/>
        </p:spPr>
        <p:txBody>
          <a:bodyPr wrap="none" rtlCol="0">
            <a:spAutoFit/>
          </a:bodyPr>
          <a:lstStyle/>
          <a:p>
            <a:pPr algn="r"/>
            <a:r>
              <a:rPr lang="en-US" sz="900" dirty="0"/>
              <a:t>MASCUSA Breed Standard Evaluation and Education Committee 11/2013</a:t>
            </a:r>
          </a:p>
        </p:txBody>
      </p:sp>
      <p:pic>
        <p:nvPicPr>
          <p:cNvPr id="3" name="Picture 2" descr="IMGP1149 2.JPG"/>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6024335" y="1777093"/>
            <a:ext cx="2241549" cy="2241549"/>
          </a:xfrm>
          <a:prstGeom prst="rect">
            <a:avLst/>
          </a:prstGeom>
        </p:spPr>
      </p:pic>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Ears: Acceptable Styles</a:t>
            </a:r>
            <a:endParaRPr lang="en-US" dirty="0">
              <a:solidFill>
                <a:schemeClr val="tx2">
                  <a:tint val="100000"/>
                  <a:shade val="90000"/>
                  <a:satMod val="250000"/>
                  <a:alpha val="100000"/>
                </a:schemeClr>
              </a:solidFill>
            </a:endParaRPr>
          </a:p>
        </p:txBody>
      </p:sp>
      <p:pic>
        <p:nvPicPr>
          <p:cNvPr id="10" name="Picture 9" descr="Picture5.jp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2647189" y="4352002"/>
            <a:ext cx="1774479" cy="1828800"/>
          </a:xfrm>
          <a:prstGeom prst="rect">
            <a:avLst/>
          </a:prstGeom>
        </p:spPr>
      </p:pic>
      <p:pic>
        <p:nvPicPr>
          <p:cNvPr id="12" name="Picture 11" descr="Picture7.jpg"/>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748811" y="1823508"/>
            <a:ext cx="1707285" cy="1828800"/>
          </a:xfrm>
          <a:prstGeom prst="rect">
            <a:avLst/>
          </a:prstGeom>
        </p:spPr>
      </p:pic>
      <p:pic>
        <p:nvPicPr>
          <p:cNvPr id="13" name="Picture 12" descr="Picture8.jpg"/>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4662679" y="4374481"/>
            <a:ext cx="1740130" cy="1828800"/>
          </a:xfrm>
          <a:prstGeom prst="rect">
            <a:avLst/>
          </a:prstGeom>
        </p:spPr>
      </p:pic>
      <p:pic>
        <p:nvPicPr>
          <p:cNvPr id="14" name="Picture 13" descr="Picture9.jpg"/>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6697430" y="4374481"/>
            <a:ext cx="1768244" cy="1828800"/>
          </a:xfrm>
          <a:prstGeom prst="rect">
            <a:avLst/>
          </a:prstGeom>
        </p:spPr>
      </p:pic>
      <p:pic>
        <p:nvPicPr>
          <p:cNvPr id="17" name="Picture 16" descr="Picture99.jpg"/>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a:off x="606552" y="4345906"/>
            <a:ext cx="1793117" cy="1828800"/>
          </a:xfrm>
          <a:prstGeom prst="rect">
            <a:avLst/>
          </a:prstGeom>
        </p:spPr>
      </p:pic>
      <p:sp>
        <p:nvSpPr>
          <p:cNvPr id="18" name="TextBox 17"/>
          <p:cNvSpPr txBox="1"/>
          <p:nvPr/>
        </p:nvSpPr>
        <p:spPr>
          <a:xfrm>
            <a:off x="2707579" y="2076189"/>
            <a:ext cx="6067425" cy="1323439"/>
          </a:xfrm>
          <a:prstGeom prst="rect">
            <a:avLst/>
          </a:prstGeom>
          <a:noFill/>
        </p:spPr>
        <p:txBody>
          <a:bodyPr wrap="square" rtlCol="0">
            <a:spAutoFit/>
          </a:bodyPr>
          <a:lstStyle/>
          <a:p>
            <a:pPr marL="342900" indent="-342900">
              <a:buClr>
                <a:schemeClr val="accent6"/>
              </a:buClr>
              <a:buFont typeface="Wingdings" charset="2"/>
              <a:buChar char="Ø"/>
            </a:pPr>
            <a:r>
              <a:rPr lang="en-US" sz="2000" dirty="0" smtClean="0"/>
              <a:t>It is important for ears to be of a medium size, triangular in shape and to set high on the head and for the ears to have some amount of lift at the base</a:t>
            </a:r>
          </a:p>
        </p:txBody>
      </p:sp>
      <p:sp>
        <p:nvSpPr>
          <p:cNvPr id="19" name="TextBox 18"/>
          <p:cNvSpPr txBox="1"/>
          <p:nvPr/>
        </p:nvSpPr>
        <p:spPr>
          <a:xfrm>
            <a:off x="247649" y="3837271"/>
            <a:ext cx="8705851" cy="400110"/>
          </a:xfrm>
          <a:prstGeom prst="rect">
            <a:avLst/>
          </a:prstGeom>
          <a:noFill/>
        </p:spPr>
        <p:txBody>
          <a:bodyPr wrap="square" rtlCol="0">
            <a:spAutoFit/>
          </a:bodyPr>
          <a:lstStyle/>
          <a:p>
            <a:pPr marL="342900" indent="-342900" algn="ctr">
              <a:buClr>
                <a:schemeClr val="accent6"/>
              </a:buClr>
              <a:buSzPct val="70000"/>
              <a:buFont typeface="Wingdings" charset="2"/>
              <a:buChar char="Ø"/>
            </a:pPr>
            <a:r>
              <a:rPr lang="en-US" sz="2000" dirty="0" smtClean="0"/>
              <a:t>All of the below styles are just as equally correct as the above ears. </a:t>
            </a:r>
            <a:endParaRPr lang="en-US" sz="2000" dirty="0"/>
          </a:p>
        </p:txBody>
      </p:sp>
      <p:sp>
        <p:nvSpPr>
          <p:cNvPr id="11" name="TextBox 10"/>
          <p:cNvSpPr txBox="1"/>
          <p:nvPr/>
        </p:nvSpPr>
        <p:spPr>
          <a:xfrm>
            <a:off x="606137" y="6424310"/>
            <a:ext cx="2667000" cy="246221"/>
          </a:xfrm>
          <a:prstGeom prst="rect">
            <a:avLst/>
          </a:prstGeom>
          <a:noFill/>
        </p:spPr>
        <p:txBody>
          <a:bodyPr wrap="square" rtlCol="0">
            <a:spAutoFit/>
          </a:bodyPr>
          <a:lstStyle/>
          <a:p>
            <a:r>
              <a:rPr lang="en-US" sz="1000" dirty="0" smtClean="0"/>
              <a:t>Illustrations courtesy of Vicky Mistretta</a:t>
            </a:r>
            <a:endParaRPr lang="en-US" sz="1000" dirty="0"/>
          </a:p>
        </p:txBody>
      </p:sp>
      <p:sp>
        <p:nvSpPr>
          <p:cNvPr id="3" name="TextBox 2"/>
          <p:cNvSpPr txBox="1"/>
          <p:nvPr/>
        </p:nvSpPr>
        <p:spPr>
          <a:xfrm>
            <a:off x="5182553" y="6662579"/>
            <a:ext cx="3961447" cy="230832"/>
          </a:xfrm>
          <a:prstGeom prst="rect">
            <a:avLst/>
          </a:prstGeom>
          <a:noFill/>
        </p:spPr>
        <p:txBody>
          <a:bodyPr wrap="none" rtlCol="0">
            <a:spAutoFit/>
          </a:bodyPr>
          <a:lstStyle/>
          <a:p>
            <a:pPr algn="r"/>
            <a:r>
              <a:rPr lang="en-US" sz="900" dirty="0"/>
              <a:t>MASCUSA Breed Standard Evaluation and Education Committee 11/2013</a:t>
            </a:r>
          </a:p>
        </p:txBody>
      </p:sp>
    </p:spTree>
    <p:extLst>
      <p:ext uri="{BB962C8B-B14F-4D97-AF65-F5344CB8AC3E}">
        <p14:creationId xmlns="" xmlns:p14="http://schemas.microsoft.com/office/powerpoint/2010/main" val="2848947625"/>
      </p:ext>
    </p:extLst>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marL="54864" indent="0" algn="ctr" eaLnBrk="1" fontAlgn="auto" hangingPunct="1">
              <a:spcAft>
                <a:spcPts val="0"/>
              </a:spcAft>
              <a:defRPr/>
            </a:pPr>
            <a:r>
              <a:rPr lang="en-US" dirty="0" smtClean="0">
                <a:solidFill>
                  <a:schemeClr val="tx2">
                    <a:tint val="100000"/>
                    <a:shade val="90000"/>
                    <a:satMod val="250000"/>
                    <a:alpha val="100000"/>
                  </a:schemeClr>
                </a:solidFill>
              </a:rPr>
              <a:t>Ears: Severe </a:t>
            </a:r>
            <a:r>
              <a:rPr lang="en-US" dirty="0">
                <a:solidFill>
                  <a:schemeClr val="tx2">
                    <a:tint val="100000"/>
                    <a:shade val="90000"/>
                    <a:satMod val="250000"/>
                    <a:alpha val="100000"/>
                  </a:schemeClr>
                </a:solidFill>
              </a:rPr>
              <a:t>Faults</a:t>
            </a:r>
          </a:p>
        </p:txBody>
      </p:sp>
      <p:pic>
        <p:nvPicPr>
          <p:cNvPr id="2" name="Picture 1" descr="SnipImage-%7B8F76253A-B0FB-4413-B2DD-8957444FE751%7D[3].pn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750211" y="1809487"/>
            <a:ext cx="7732388" cy="4154358"/>
          </a:xfrm>
          <a:prstGeom prst="rect">
            <a:avLst/>
          </a:prstGeom>
        </p:spPr>
      </p:pic>
      <p:sp>
        <p:nvSpPr>
          <p:cNvPr id="3" name="TextBox 2"/>
          <p:cNvSpPr txBox="1"/>
          <p:nvPr/>
        </p:nvSpPr>
        <p:spPr>
          <a:xfrm>
            <a:off x="5182553" y="6662579"/>
            <a:ext cx="3961447" cy="230832"/>
          </a:xfrm>
          <a:prstGeom prst="rect">
            <a:avLst/>
          </a:prstGeom>
          <a:noFill/>
        </p:spPr>
        <p:txBody>
          <a:bodyPr wrap="none" rtlCol="0">
            <a:spAutoFit/>
          </a:bodyPr>
          <a:lstStyle/>
          <a:p>
            <a:pPr algn="r"/>
            <a:r>
              <a:rPr lang="en-US" sz="900" dirty="0"/>
              <a:t>MASCUSA Breed Standard Evaluation and Education Committee 11/2013</a:t>
            </a:r>
          </a:p>
        </p:txBody>
      </p:sp>
      <p:sp>
        <p:nvSpPr>
          <p:cNvPr id="4" name="TextBox 3"/>
          <p:cNvSpPr txBox="1"/>
          <p:nvPr/>
        </p:nvSpPr>
        <p:spPr>
          <a:xfrm>
            <a:off x="300183" y="6442364"/>
            <a:ext cx="2363122" cy="246221"/>
          </a:xfrm>
          <a:prstGeom prst="rect">
            <a:avLst/>
          </a:prstGeom>
          <a:noFill/>
        </p:spPr>
        <p:txBody>
          <a:bodyPr wrap="none" rtlCol="0">
            <a:spAutoFit/>
          </a:bodyPr>
          <a:lstStyle/>
          <a:p>
            <a:r>
              <a:rPr lang="en-US" sz="1000" dirty="0"/>
              <a:t>Illustrations courtesy of Vicky </a:t>
            </a:r>
            <a:r>
              <a:rPr lang="en-US" sz="1000" dirty="0" err="1"/>
              <a:t>Mistretta</a:t>
            </a:r>
            <a:endParaRPr lang="en-US" sz="1000" dirty="0"/>
          </a:p>
        </p:txBody>
      </p:sp>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Crown</a:t>
            </a:r>
            <a:endParaRPr lang="en-US" dirty="0">
              <a:solidFill>
                <a:schemeClr val="tx2">
                  <a:tint val="100000"/>
                  <a:shade val="90000"/>
                  <a:satMod val="250000"/>
                  <a:alpha val="100000"/>
                </a:schemeClr>
              </a:solidFill>
            </a:endParaRPr>
          </a:p>
        </p:txBody>
      </p:sp>
      <p:sp>
        <p:nvSpPr>
          <p:cNvPr id="23555" name="Rectangle 5"/>
          <p:cNvSpPr>
            <a:spLocks noGrp="1" noChangeArrowheads="1"/>
          </p:cNvSpPr>
          <p:nvPr>
            <p:ph idx="1"/>
          </p:nvPr>
        </p:nvSpPr>
        <p:spPr>
          <a:xfrm>
            <a:off x="457200" y="2164080"/>
            <a:ext cx="5318760" cy="1033863"/>
          </a:xfrm>
        </p:spPr>
        <p:txBody>
          <a:bodyPr/>
          <a:lstStyle/>
          <a:p>
            <a:pPr eaLnBrk="1" hangingPunct="1">
              <a:spcAft>
                <a:spcPts val="1200"/>
              </a:spcAft>
              <a:buClr>
                <a:schemeClr val="accent6"/>
              </a:buClr>
              <a:buFont typeface="Wingdings" charset="2"/>
              <a:buChar char="Ø"/>
            </a:pPr>
            <a:r>
              <a:rPr lang="en-US" sz="2400" dirty="0" smtClean="0">
                <a:latin typeface="Arial Narrow" pitchFamily="34" charset="0"/>
              </a:rPr>
              <a:t>Crown: top flat to slightly round. It may show a slight occipital protuberance</a:t>
            </a:r>
          </a:p>
        </p:txBody>
      </p:sp>
      <p:pic>
        <p:nvPicPr>
          <p:cNvPr id="23557" name="Picture 5" descr="C:\Users\Owner\Desktop\mas power point\1_8_2013_IMG_2091.JPG"/>
          <p:cNvPicPr>
            <a:picLocks noChangeAspect="1" noChangeArrowheads="1"/>
          </p:cNvPicPr>
          <p:nvPr/>
        </p:nvPicPr>
        <p:blipFill rotWithShape="1">
          <a:blip r:embed="rId3" cstate="email">
            <a:extLst>
              <a:ext uri="{28A0092B-C50C-407E-A947-70E740481C1C}">
                <a14:useLocalDpi xmlns="" xmlns:a14="http://schemas.microsoft.com/office/drawing/2010/main"/>
              </a:ext>
            </a:extLst>
          </a:blip>
          <a:srcRect/>
          <a:stretch/>
        </p:blipFill>
        <p:spPr bwMode="auto">
          <a:xfrm>
            <a:off x="3163188" y="4358013"/>
            <a:ext cx="2657475" cy="211772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026" name="Picture 2" descr="C:\Users\Owner\Desktop\mas power point\tidbitspup.jpg"/>
          <p:cNvPicPr>
            <a:picLocks noChangeAspect="1" noChangeArrowheads="1"/>
          </p:cNvPicPr>
          <p:nvPr/>
        </p:nvPicPr>
        <p:blipFill rotWithShape="1">
          <a:blip r:embed="rId4" cstate="email">
            <a:extLst>
              <a:ext uri="{28A0092B-C50C-407E-A947-70E740481C1C}">
                <a14:useLocalDpi xmlns="" xmlns:a14="http://schemas.microsoft.com/office/drawing/2010/main"/>
              </a:ext>
            </a:extLst>
          </a:blip>
          <a:srcRect/>
          <a:stretch/>
        </p:blipFill>
        <p:spPr bwMode="auto">
          <a:xfrm>
            <a:off x="563670" y="3751546"/>
            <a:ext cx="2428875" cy="237172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6" name="Picture 6" descr="C:\Users\Owner\Pictures\BEC\boldheart april.JP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5996312" y="2095823"/>
            <a:ext cx="2217341"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5182553" y="6662579"/>
            <a:ext cx="3961447" cy="230832"/>
          </a:xfrm>
          <a:prstGeom prst="rect">
            <a:avLst/>
          </a:prstGeom>
          <a:noFill/>
        </p:spPr>
        <p:txBody>
          <a:bodyPr wrap="none" rtlCol="0">
            <a:spAutoFit/>
          </a:bodyPr>
          <a:lstStyle/>
          <a:p>
            <a:pPr algn="r"/>
            <a:r>
              <a:rPr lang="en-US" sz="900" dirty="0"/>
              <a:t>MASCUSA Breed Standard Evaluation and Education Committee 11/2013</a:t>
            </a:r>
          </a:p>
        </p:txBody>
      </p:sp>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Stop &amp; Muzzle</a:t>
            </a:r>
            <a:r>
              <a:rPr lang="en-US" dirty="0">
                <a:solidFill>
                  <a:schemeClr val="tx2">
                    <a:tint val="100000"/>
                    <a:shade val="90000"/>
                    <a:satMod val="250000"/>
                    <a:alpha val="100000"/>
                  </a:schemeClr>
                </a:solidFill>
              </a:rPr>
              <a:t>	</a:t>
            </a:r>
          </a:p>
        </p:txBody>
      </p:sp>
      <p:sp>
        <p:nvSpPr>
          <p:cNvPr id="27651" name="Rectangle 5"/>
          <p:cNvSpPr txBox="1">
            <a:spLocks noChangeArrowheads="1"/>
          </p:cNvSpPr>
          <p:nvPr/>
        </p:nvSpPr>
        <p:spPr bwMode="auto">
          <a:xfrm>
            <a:off x="458180" y="1528966"/>
            <a:ext cx="1285182" cy="491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92100" indent="-29210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342900" indent="-342900" eaLnBrk="1" hangingPunct="1">
              <a:spcAft>
                <a:spcPts val="1200"/>
              </a:spcAft>
              <a:buClr>
                <a:schemeClr val="accent6"/>
              </a:buClr>
              <a:buSzPct val="70000"/>
              <a:buFont typeface="Wingdings" charset="2"/>
              <a:buChar char="Ø"/>
            </a:pPr>
            <a:r>
              <a:rPr lang="en-US" dirty="0" smtClean="0">
                <a:latin typeface="Arial Narrow" pitchFamily="34" charset="0"/>
              </a:rPr>
              <a:t>Stop:</a:t>
            </a:r>
          </a:p>
          <a:p>
            <a:pPr marL="0" indent="0" eaLnBrk="1" hangingPunct="1">
              <a:spcAft>
                <a:spcPts val="1200"/>
              </a:spcAft>
              <a:buClr>
                <a:schemeClr val="accent6"/>
              </a:buClr>
              <a:buSzPct val="70000"/>
            </a:pPr>
            <a:r>
              <a:rPr lang="en-US" dirty="0" smtClean="0">
                <a:latin typeface="Arial Narrow" pitchFamily="34" charset="0"/>
              </a:rPr>
              <a:t>         </a:t>
            </a:r>
            <a:endParaRPr lang="en-US" sz="2000" dirty="0" smtClean="0">
              <a:latin typeface="Arial Narrow" pitchFamily="34" charset="0"/>
            </a:endParaRPr>
          </a:p>
          <a:p>
            <a:pPr marL="0" indent="0" eaLnBrk="1" hangingPunct="1">
              <a:spcAft>
                <a:spcPts val="1200"/>
              </a:spcAft>
              <a:buClr>
                <a:schemeClr val="accent6"/>
              </a:buClr>
              <a:buSzPct val="70000"/>
            </a:pPr>
            <a:r>
              <a:rPr lang="en-US" sz="2000" dirty="0" smtClean="0">
                <a:latin typeface="Arial Narrow"/>
                <a:cs typeface="Arial Narrow"/>
              </a:rPr>
              <a:t>         </a:t>
            </a:r>
            <a:endParaRPr lang="en-US" dirty="0" smtClean="0">
              <a:latin typeface="Arial Narrow" pitchFamily="34" charset="0"/>
            </a:endParaRPr>
          </a:p>
          <a:p>
            <a:pPr marL="0" indent="0" eaLnBrk="1" hangingPunct="1">
              <a:spcAft>
                <a:spcPts val="1200"/>
              </a:spcAft>
              <a:buClr>
                <a:schemeClr val="accent6"/>
              </a:buClr>
              <a:buSzPct val="70000"/>
            </a:pPr>
            <a:endParaRPr lang="en-US" dirty="0" smtClean="0">
              <a:latin typeface="Arial Narrow" pitchFamily="34" charset="0"/>
            </a:endParaRPr>
          </a:p>
          <a:p>
            <a:pPr eaLnBrk="1" hangingPunct="1">
              <a:spcAft>
                <a:spcPts val="1200"/>
              </a:spcAft>
              <a:buClr>
                <a:schemeClr val="accent1"/>
              </a:buClr>
              <a:buSzPct val="70000"/>
              <a:buFont typeface="Wingdings" pitchFamily="2" charset="2"/>
              <a:buChar char="§"/>
            </a:pPr>
            <a:endParaRPr lang="en-US" dirty="0">
              <a:latin typeface="Arial Narrow" pitchFamily="34" charset="0"/>
            </a:endParaRPr>
          </a:p>
        </p:txBody>
      </p:sp>
      <p:pic>
        <p:nvPicPr>
          <p:cNvPr id="9" name="Picture 8" descr="Head_Male_2.jpg"/>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a:off x="4611701" y="1975189"/>
            <a:ext cx="4128839" cy="3601265"/>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5182553" y="6662579"/>
            <a:ext cx="3961447" cy="230832"/>
          </a:xfrm>
          <a:prstGeom prst="rect">
            <a:avLst/>
          </a:prstGeom>
        </p:spPr>
        <p:txBody>
          <a:bodyPr wrap="none">
            <a:spAutoFit/>
          </a:bodyPr>
          <a:lstStyle/>
          <a:p>
            <a:pPr algn="r"/>
            <a:r>
              <a:rPr lang="en-US" sz="900" dirty="0"/>
              <a:t>MASCUSA Breed Standard Evaluation and Education Committee 11/2013</a:t>
            </a:r>
          </a:p>
        </p:txBody>
      </p:sp>
      <p:sp>
        <p:nvSpPr>
          <p:cNvPr id="3" name="TextBox 2"/>
          <p:cNvSpPr txBox="1"/>
          <p:nvPr/>
        </p:nvSpPr>
        <p:spPr>
          <a:xfrm>
            <a:off x="854363" y="1928098"/>
            <a:ext cx="3059546" cy="2308324"/>
          </a:xfrm>
          <a:prstGeom prst="rect">
            <a:avLst/>
          </a:prstGeom>
          <a:noFill/>
        </p:spPr>
        <p:txBody>
          <a:bodyPr wrap="square" rtlCol="0">
            <a:spAutoFit/>
          </a:bodyPr>
          <a:lstStyle/>
          <a:p>
            <a:pPr marL="342900" indent="-342900">
              <a:buClr>
                <a:schemeClr val="accent6"/>
              </a:buClr>
              <a:buSzPct val="70000"/>
              <a:buFont typeface="Wingdings" charset="2"/>
              <a:buChar char="Ø"/>
            </a:pPr>
            <a:r>
              <a:rPr lang="en-US" sz="2000" dirty="0">
                <a:latin typeface="Arial Narrow"/>
                <a:cs typeface="Arial Narrow"/>
              </a:rPr>
              <a:t>Moderate, but </a:t>
            </a:r>
            <a:r>
              <a:rPr lang="en-US" sz="2000" dirty="0" smtClean="0">
                <a:latin typeface="Arial Narrow"/>
                <a:cs typeface="Arial Narrow"/>
              </a:rPr>
              <a:t>defined</a:t>
            </a:r>
          </a:p>
          <a:p>
            <a:pPr marL="342900" indent="-342900">
              <a:buClr>
                <a:schemeClr val="accent6"/>
              </a:buClr>
              <a:buSzPct val="70000"/>
              <a:buFont typeface="Wingdings" charset="2"/>
              <a:buChar char="Ø"/>
            </a:pPr>
            <a:r>
              <a:rPr lang="en-US" sz="2000" dirty="0" smtClean="0">
                <a:latin typeface="Arial Narrow"/>
                <a:cs typeface="Arial Narrow"/>
              </a:rPr>
              <a:t> </a:t>
            </a:r>
            <a:r>
              <a:rPr lang="en-US" sz="2000" dirty="0">
                <a:latin typeface="Arial Narrow"/>
                <a:cs typeface="Arial Narrow"/>
              </a:rPr>
              <a:t>Abrupt stops are undesirable. </a:t>
            </a:r>
            <a:endParaRPr lang="en-US" sz="2000" dirty="0" smtClean="0">
              <a:latin typeface="Arial Narrow"/>
              <a:cs typeface="Arial Narrow"/>
            </a:endParaRPr>
          </a:p>
          <a:p>
            <a:pPr marL="342900" indent="-342900">
              <a:buClr>
                <a:schemeClr val="accent6"/>
              </a:buClr>
              <a:buSzPct val="70000"/>
              <a:buFont typeface="Wingdings" charset="2"/>
              <a:buChar char="Ø"/>
            </a:pPr>
            <a:r>
              <a:rPr lang="en-US" sz="2000" dirty="0" smtClean="0">
                <a:latin typeface="Arial Narrow"/>
                <a:cs typeface="Arial Narrow"/>
              </a:rPr>
              <a:t>Keep </a:t>
            </a:r>
            <a:r>
              <a:rPr lang="en-US" sz="2000" dirty="0">
                <a:latin typeface="Arial Narrow"/>
                <a:cs typeface="Arial Narrow"/>
              </a:rPr>
              <a:t>in mind that the stops angle must allow for a kick to glance off.</a:t>
            </a:r>
          </a:p>
          <a:p>
            <a:endParaRPr lang="en-US" dirty="0"/>
          </a:p>
        </p:txBody>
      </p:sp>
      <p:sp>
        <p:nvSpPr>
          <p:cNvPr id="4" name="TextBox 3"/>
          <p:cNvSpPr txBox="1"/>
          <p:nvPr/>
        </p:nvSpPr>
        <p:spPr>
          <a:xfrm>
            <a:off x="461817" y="3913908"/>
            <a:ext cx="1431637" cy="461665"/>
          </a:xfrm>
          <a:prstGeom prst="rect">
            <a:avLst/>
          </a:prstGeom>
          <a:noFill/>
        </p:spPr>
        <p:txBody>
          <a:bodyPr wrap="square" rtlCol="0">
            <a:spAutoFit/>
          </a:bodyPr>
          <a:lstStyle/>
          <a:p>
            <a:pPr marL="342900" indent="-342900">
              <a:buClr>
                <a:schemeClr val="accent6"/>
              </a:buClr>
              <a:buSzPct val="70000"/>
              <a:buFont typeface="Wingdings" charset="2"/>
              <a:buChar char="Ø"/>
            </a:pPr>
            <a:r>
              <a:rPr lang="en-US" dirty="0" smtClean="0">
                <a:latin typeface="Arial Narrow"/>
                <a:cs typeface="Arial Narrow"/>
              </a:rPr>
              <a:t>Muzzle:</a:t>
            </a:r>
            <a:endParaRPr lang="en-US" dirty="0">
              <a:latin typeface="Arial Narrow"/>
              <a:cs typeface="Arial Narrow"/>
            </a:endParaRPr>
          </a:p>
        </p:txBody>
      </p:sp>
      <p:sp>
        <p:nvSpPr>
          <p:cNvPr id="5" name="TextBox 4"/>
          <p:cNvSpPr txBox="1"/>
          <p:nvPr/>
        </p:nvSpPr>
        <p:spPr>
          <a:xfrm>
            <a:off x="854363" y="4306460"/>
            <a:ext cx="3567546" cy="1938992"/>
          </a:xfrm>
          <a:prstGeom prst="rect">
            <a:avLst/>
          </a:prstGeom>
          <a:noFill/>
        </p:spPr>
        <p:txBody>
          <a:bodyPr wrap="square" rtlCol="0">
            <a:spAutoFit/>
          </a:bodyPr>
          <a:lstStyle/>
          <a:p>
            <a:pPr marL="342900" indent="-342900" eaLnBrk="1" hangingPunct="1">
              <a:spcAft>
                <a:spcPts val="1200"/>
              </a:spcAft>
              <a:buClr>
                <a:schemeClr val="accent6"/>
              </a:buClr>
              <a:buSzPct val="70000"/>
              <a:buFont typeface="Wingdings" charset="2"/>
              <a:buChar char="Ø"/>
            </a:pPr>
            <a:r>
              <a:rPr lang="en-US" sz="2000" dirty="0">
                <a:latin typeface="Arial Narrow"/>
                <a:cs typeface="Arial Narrow"/>
              </a:rPr>
              <a:t>Medium width and depth</a:t>
            </a:r>
          </a:p>
          <a:p>
            <a:pPr marL="342900" indent="-342900" eaLnBrk="1" hangingPunct="1">
              <a:spcAft>
                <a:spcPts val="1200"/>
              </a:spcAft>
              <a:buClr>
                <a:schemeClr val="accent6"/>
              </a:buClr>
              <a:buSzPct val="70000"/>
              <a:buFont typeface="Wingdings" charset="2"/>
              <a:buChar char="Ø"/>
            </a:pPr>
            <a:r>
              <a:rPr lang="en-US" sz="2000" dirty="0">
                <a:latin typeface="Arial Narrow"/>
                <a:cs typeface="Arial Narrow"/>
              </a:rPr>
              <a:t>Tapers gradually from base to nose and is rounded at the </a:t>
            </a:r>
            <a:r>
              <a:rPr lang="en-US" sz="2000" dirty="0" smtClean="0">
                <a:latin typeface="Arial Narrow"/>
                <a:cs typeface="Arial Narrow"/>
              </a:rPr>
              <a:t>tip</a:t>
            </a:r>
          </a:p>
          <a:p>
            <a:pPr marL="342900" indent="-342900" eaLnBrk="1" hangingPunct="1">
              <a:spcAft>
                <a:spcPts val="1200"/>
              </a:spcAft>
              <a:buClr>
                <a:schemeClr val="accent6"/>
              </a:buClr>
              <a:buSzPct val="70000"/>
              <a:buFont typeface="Wingdings" charset="2"/>
              <a:buChar char="Ø"/>
            </a:pPr>
            <a:r>
              <a:rPr lang="en-US" sz="2000" dirty="0">
                <a:latin typeface="Arial Narrow"/>
                <a:cs typeface="Arial Narrow"/>
              </a:rPr>
              <a:t>Untrimmed whiskers are </a:t>
            </a:r>
            <a:r>
              <a:rPr lang="en-US" sz="2000" dirty="0" smtClean="0">
                <a:latin typeface="Arial Narrow"/>
                <a:cs typeface="Arial Narrow"/>
              </a:rPr>
              <a:t>preferred</a:t>
            </a:r>
          </a:p>
        </p:txBody>
      </p:sp>
    </p:spTree>
    <p:extLst>
      <p:ext uri="{BB962C8B-B14F-4D97-AF65-F5344CB8AC3E}">
        <p14:creationId xmlns="" xmlns:p14="http://schemas.microsoft.com/office/powerpoint/2010/main" val="4187334665"/>
      </p:ext>
    </p:extLst>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Head P</a:t>
            </a:r>
            <a:r>
              <a:rPr lang="en-US" dirty="0" smtClean="0">
                <a:solidFill>
                  <a:schemeClr val="tx2">
                    <a:tint val="100000"/>
                    <a:shade val="90000"/>
                    <a:satMod val="250000"/>
                    <a:alpha val="100000"/>
                  </a:schemeClr>
                </a:solidFill>
                <a:latin typeface="Blue Highway D" pitchFamily="34" charset="0"/>
              </a:rPr>
              <a:t>lanes</a:t>
            </a:r>
            <a:endParaRPr lang="en-US" dirty="0">
              <a:solidFill>
                <a:schemeClr val="tx2">
                  <a:tint val="100000"/>
                  <a:shade val="90000"/>
                  <a:satMod val="250000"/>
                  <a:alpha val="100000"/>
                </a:schemeClr>
              </a:solidFill>
              <a:latin typeface="Blue Highway D" pitchFamily="34" charset="0"/>
            </a:endParaRPr>
          </a:p>
        </p:txBody>
      </p:sp>
      <p:sp>
        <p:nvSpPr>
          <p:cNvPr id="6" name="Rectangle 3"/>
          <p:cNvSpPr txBox="1">
            <a:spLocks noChangeArrowheads="1"/>
          </p:cNvSpPr>
          <p:nvPr/>
        </p:nvSpPr>
        <p:spPr bwMode="auto">
          <a:xfrm>
            <a:off x="450272" y="2511658"/>
            <a:ext cx="3833091" cy="2810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eaLnBrk="1" hangingPunct="1">
              <a:spcAft>
                <a:spcPts val="600"/>
              </a:spcAft>
              <a:buClr>
                <a:schemeClr val="accent6"/>
              </a:buClr>
              <a:buFont typeface="Wingdings" charset="2"/>
              <a:buChar char="Ø"/>
            </a:pPr>
            <a:r>
              <a:rPr lang="en-US" sz="2400" dirty="0" smtClean="0">
                <a:latin typeface="Arial Narrow" pitchFamily="34" charset="0"/>
              </a:rPr>
              <a:t>Viewed from the side, muzzle and top line are slightly oblique to each other</a:t>
            </a:r>
          </a:p>
          <a:p>
            <a:pPr eaLnBrk="1" hangingPunct="1">
              <a:spcAft>
                <a:spcPts val="600"/>
              </a:spcAft>
              <a:buClr>
                <a:schemeClr val="accent6"/>
              </a:buClr>
              <a:buFont typeface="Wingdings" charset="2"/>
              <a:buChar char="Ø"/>
            </a:pPr>
            <a:endParaRPr lang="en-US" sz="1000" dirty="0" smtClean="0">
              <a:latin typeface="Arial Narrow" pitchFamily="34" charset="0"/>
            </a:endParaRPr>
          </a:p>
          <a:p>
            <a:pPr eaLnBrk="1" hangingPunct="1">
              <a:spcAft>
                <a:spcPts val="600"/>
              </a:spcAft>
              <a:buClr>
                <a:schemeClr val="accent6"/>
              </a:buClr>
              <a:buFont typeface="Wingdings" charset="2"/>
              <a:buChar char="Ø"/>
            </a:pPr>
            <a:r>
              <a:rPr lang="en-US" sz="2400" dirty="0">
                <a:latin typeface="Arial Narrow"/>
                <a:cs typeface="Arial Narrow"/>
              </a:rPr>
              <a:t>The front of the crown </a:t>
            </a:r>
            <a:r>
              <a:rPr lang="en-US" sz="2400" dirty="0" smtClean="0">
                <a:latin typeface="Arial Narrow"/>
                <a:cs typeface="Arial Narrow"/>
              </a:rPr>
              <a:t>is on </a:t>
            </a:r>
            <a:r>
              <a:rPr lang="en-US" sz="2400" dirty="0">
                <a:latin typeface="Arial Narrow"/>
                <a:cs typeface="Arial Narrow"/>
              </a:rPr>
              <a:t>a slight angle downward toward the </a:t>
            </a:r>
            <a:r>
              <a:rPr lang="en-US" sz="2400" dirty="0" smtClean="0">
                <a:latin typeface="Arial Narrow"/>
                <a:cs typeface="Arial Narrow"/>
              </a:rPr>
              <a:t>nose</a:t>
            </a:r>
          </a:p>
          <a:p>
            <a:pPr marL="0" indent="0" eaLnBrk="1" hangingPunct="1">
              <a:spcAft>
                <a:spcPts val="600"/>
              </a:spcAft>
              <a:buClr>
                <a:schemeClr val="accent6"/>
              </a:buClr>
              <a:buNone/>
            </a:pPr>
            <a:endParaRPr lang="en-US" sz="2400" dirty="0">
              <a:latin typeface="Arial Narrow"/>
              <a:cs typeface="Arial Narrow"/>
            </a:endParaRPr>
          </a:p>
          <a:p>
            <a:pPr marL="0" indent="0" eaLnBrk="1" hangingPunct="1">
              <a:spcAft>
                <a:spcPts val="600"/>
              </a:spcAft>
              <a:buClr>
                <a:schemeClr val="accent6"/>
              </a:buClr>
              <a:buNone/>
            </a:pPr>
            <a:endParaRPr lang="en-US" sz="1000" dirty="0" smtClean="0">
              <a:latin typeface="Arial Narrow" pitchFamily="34" charset="0"/>
            </a:endParaRPr>
          </a:p>
        </p:txBody>
      </p:sp>
      <p:sp>
        <p:nvSpPr>
          <p:cNvPr id="3" name="Rectangle 2"/>
          <p:cNvSpPr/>
          <p:nvPr/>
        </p:nvSpPr>
        <p:spPr>
          <a:xfrm>
            <a:off x="5182553" y="6662579"/>
            <a:ext cx="3961447" cy="230832"/>
          </a:xfrm>
          <a:prstGeom prst="rect">
            <a:avLst/>
          </a:prstGeom>
        </p:spPr>
        <p:txBody>
          <a:bodyPr wrap="none">
            <a:spAutoFit/>
          </a:bodyPr>
          <a:lstStyle/>
          <a:p>
            <a:pPr algn="r"/>
            <a:r>
              <a:rPr lang="en-US" sz="900" dirty="0"/>
              <a:t>MASCUSA Breed Standard Evaluation and Education Committee 11/2013</a:t>
            </a:r>
          </a:p>
        </p:txBody>
      </p:sp>
      <p:pic>
        <p:nvPicPr>
          <p:cNvPr id="7" name="Picture 6" descr="Head 2.jpg"/>
          <p:cNvPicPr>
            <a:picLocks noChangeAspect="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560453" y="1954501"/>
            <a:ext cx="4050666" cy="3875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92207669"/>
      </p:ext>
    </p:extLst>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latin typeface="Blue Highway D" pitchFamily="34" charset="0"/>
              </a:rPr>
              <a:t>Head Proportions</a:t>
            </a:r>
            <a:endParaRPr lang="en-US" dirty="0">
              <a:solidFill>
                <a:schemeClr val="tx2">
                  <a:tint val="100000"/>
                  <a:shade val="90000"/>
                  <a:satMod val="250000"/>
                  <a:alpha val="100000"/>
                </a:schemeClr>
              </a:solidFill>
              <a:latin typeface="Blue Highway D" pitchFamily="34" charset="0"/>
            </a:endParaRPr>
          </a:p>
        </p:txBody>
      </p:sp>
      <p:pic>
        <p:nvPicPr>
          <p:cNvPr id="5" name="Picture 4" descr="A1.jpg"/>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rot="5400000">
            <a:off x="920227" y="1781539"/>
            <a:ext cx="4569098" cy="4584933"/>
          </a:xfrm>
          <a:prstGeom prst="rect">
            <a:avLst/>
          </a:prstGeom>
          <a:ln>
            <a:noFill/>
          </a:ln>
          <a:effectLst>
            <a:outerShdw blurRad="292100" dist="139700" dir="2700000" algn="tl" rotWithShape="0">
              <a:srgbClr val="333333">
                <a:alpha val="65000"/>
              </a:srgbClr>
            </a:outerShdw>
          </a:effectLst>
        </p:spPr>
      </p:pic>
      <p:cxnSp>
        <p:nvCxnSpPr>
          <p:cNvPr id="7" name="Straight Arrow Connector 6"/>
          <p:cNvCxnSpPr/>
          <p:nvPr/>
        </p:nvCxnSpPr>
        <p:spPr>
          <a:xfrm flipV="1">
            <a:off x="1031828" y="3918857"/>
            <a:ext cx="1671458" cy="5181"/>
          </a:xfrm>
          <a:prstGeom prst="straightConnector1">
            <a:avLst/>
          </a:prstGeom>
          <a:ln w="3810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691910" y="3141187"/>
            <a:ext cx="3000982" cy="1569660"/>
          </a:xfrm>
          <a:prstGeom prst="rect">
            <a:avLst/>
          </a:prstGeom>
          <a:noFill/>
        </p:spPr>
        <p:txBody>
          <a:bodyPr wrap="square" rtlCol="0">
            <a:spAutoFit/>
          </a:bodyPr>
          <a:lstStyle/>
          <a:p>
            <a:pPr marL="342900" indent="-342900">
              <a:buClr>
                <a:schemeClr val="accent6"/>
              </a:buClr>
              <a:buSzPct val="70000"/>
              <a:buFont typeface="Wingdings" charset="2"/>
              <a:buChar char="Ø"/>
            </a:pPr>
            <a:r>
              <a:rPr lang="en-US" dirty="0" smtClean="0"/>
              <a:t>Length </a:t>
            </a:r>
            <a:r>
              <a:rPr lang="en-US" dirty="0"/>
              <a:t>of </a:t>
            </a:r>
            <a:r>
              <a:rPr lang="en-US" dirty="0" smtClean="0"/>
              <a:t>muzzle is equal to the length and width of the crown</a:t>
            </a:r>
            <a:endParaRPr lang="en-US" dirty="0"/>
          </a:p>
        </p:txBody>
      </p:sp>
      <p:sp>
        <p:nvSpPr>
          <p:cNvPr id="3" name="Rectangle 2"/>
          <p:cNvSpPr/>
          <p:nvPr/>
        </p:nvSpPr>
        <p:spPr>
          <a:xfrm>
            <a:off x="5182553" y="6662579"/>
            <a:ext cx="3961447" cy="230832"/>
          </a:xfrm>
          <a:prstGeom prst="rect">
            <a:avLst/>
          </a:prstGeom>
        </p:spPr>
        <p:txBody>
          <a:bodyPr wrap="none">
            <a:spAutoFit/>
          </a:bodyPr>
          <a:lstStyle/>
          <a:p>
            <a:pPr algn="r"/>
            <a:r>
              <a:rPr lang="en-US" sz="900" dirty="0"/>
              <a:t>MASCUSA Breed Standard Evaluation and Education Committee 11/2013</a:t>
            </a:r>
          </a:p>
        </p:txBody>
      </p:sp>
      <p:cxnSp>
        <p:nvCxnSpPr>
          <p:cNvPr id="11" name="Straight Arrow Connector 10"/>
          <p:cNvCxnSpPr/>
          <p:nvPr/>
        </p:nvCxnSpPr>
        <p:spPr>
          <a:xfrm flipV="1">
            <a:off x="2710703" y="3926115"/>
            <a:ext cx="1671458" cy="5181"/>
          </a:xfrm>
          <a:prstGeom prst="straightConnector1">
            <a:avLst/>
          </a:prstGeom>
          <a:ln w="3810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913909" y="3071090"/>
            <a:ext cx="57727" cy="1697182"/>
          </a:xfrm>
          <a:prstGeom prst="straightConnector1">
            <a:avLst/>
          </a:prstGeom>
          <a:ln w="3810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87310058"/>
      </p:ext>
    </p:extLst>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81000"/>
            <a:ext cx="8229600" cy="1066800"/>
          </a:xfrm>
        </p:spPr>
        <p:txBody>
          <a:bodyPr>
            <a:no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Nose</a:t>
            </a:r>
            <a:endParaRPr lang="en-US" dirty="0">
              <a:solidFill>
                <a:schemeClr val="tx2">
                  <a:tint val="100000"/>
                  <a:shade val="90000"/>
                  <a:satMod val="250000"/>
                  <a:alpha val="100000"/>
                </a:schemeClr>
              </a:solidFill>
            </a:endParaRPr>
          </a:p>
        </p:txBody>
      </p:sp>
      <p:sp>
        <p:nvSpPr>
          <p:cNvPr id="24579" name="Rectangle 3"/>
          <p:cNvSpPr>
            <a:spLocks noGrp="1" noChangeArrowheads="1"/>
          </p:cNvSpPr>
          <p:nvPr>
            <p:ph idx="1"/>
          </p:nvPr>
        </p:nvSpPr>
        <p:spPr>
          <a:xfrm>
            <a:off x="684714" y="4425197"/>
            <a:ext cx="7772400" cy="2026403"/>
          </a:xfrm>
        </p:spPr>
        <p:txBody>
          <a:bodyPr/>
          <a:lstStyle/>
          <a:p>
            <a:pPr eaLnBrk="1" hangingPunct="1">
              <a:lnSpc>
                <a:spcPct val="90000"/>
              </a:lnSpc>
              <a:buClr>
                <a:schemeClr val="accent6"/>
              </a:buClr>
              <a:buFont typeface="Wingdings" charset="2"/>
              <a:buChar char="Ø"/>
            </a:pPr>
            <a:r>
              <a:rPr lang="en-US" sz="2400" dirty="0" smtClean="0">
                <a:latin typeface="Arial Narrow"/>
                <a:cs typeface="Arial Narrow"/>
              </a:rPr>
              <a:t>Blues merle and black tri’s have black pigmentation on the nose </a:t>
            </a:r>
          </a:p>
          <a:p>
            <a:pPr eaLnBrk="1" hangingPunct="1">
              <a:lnSpc>
                <a:spcPct val="90000"/>
              </a:lnSpc>
              <a:buClr>
                <a:schemeClr val="accent6"/>
              </a:buClr>
              <a:buFont typeface="Wingdings" charset="2"/>
              <a:buChar char="Ø"/>
            </a:pPr>
            <a:endParaRPr lang="en-US" sz="1000" dirty="0" smtClean="0">
              <a:latin typeface="Arial Narrow"/>
              <a:cs typeface="Arial Narrow"/>
            </a:endParaRPr>
          </a:p>
          <a:p>
            <a:pPr eaLnBrk="1" hangingPunct="1">
              <a:lnSpc>
                <a:spcPct val="90000"/>
              </a:lnSpc>
              <a:buClr>
                <a:schemeClr val="accent6"/>
              </a:buClr>
              <a:buFont typeface="Wingdings" charset="2"/>
              <a:buChar char="Ø"/>
            </a:pPr>
            <a:r>
              <a:rPr lang="en-US" sz="2400" dirty="0">
                <a:latin typeface="Arial Narrow"/>
                <a:cs typeface="Arial Narrow"/>
              </a:rPr>
              <a:t>Red </a:t>
            </a:r>
            <a:r>
              <a:rPr lang="en-US" sz="2400" dirty="0" smtClean="0">
                <a:latin typeface="Arial Narrow"/>
                <a:cs typeface="Arial Narrow"/>
              </a:rPr>
              <a:t>merle </a:t>
            </a:r>
            <a:r>
              <a:rPr lang="en-US" sz="2400" dirty="0">
                <a:latin typeface="Arial Narrow"/>
                <a:cs typeface="Arial Narrow"/>
              </a:rPr>
              <a:t>and </a:t>
            </a:r>
            <a:r>
              <a:rPr lang="en-US" sz="2400" dirty="0" smtClean="0">
                <a:latin typeface="Arial Narrow"/>
                <a:cs typeface="Arial Narrow"/>
              </a:rPr>
              <a:t>red tri’s </a:t>
            </a:r>
            <a:r>
              <a:rPr lang="en-US" sz="2400" dirty="0">
                <a:latin typeface="Arial Narrow"/>
                <a:cs typeface="Arial Narrow"/>
              </a:rPr>
              <a:t>have </a:t>
            </a:r>
            <a:r>
              <a:rPr lang="en-US" sz="2400" dirty="0" smtClean="0">
                <a:latin typeface="Arial Narrow"/>
                <a:cs typeface="Arial Narrow"/>
              </a:rPr>
              <a:t>red (liver) pigmentation </a:t>
            </a:r>
            <a:r>
              <a:rPr lang="en-US" sz="2400" dirty="0">
                <a:latin typeface="Arial Narrow"/>
                <a:cs typeface="Arial Narrow"/>
              </a:rPr>
              <a:t>on the </a:t>
            </a:r>
            <a:r>
              <a:rPr lang="en-US" sz="2400" dirty="0" smtClean="0">
                <a:latin typeface="Arial Narrow"/>
                <a:cs typeface="Arial Narrow"/>
              </a:rPr>
              <a:t>nose</a:t>
            </a:r>
          </a:p>
          <a:p>
            <a:pPr marL="0" indent="0" eaLnBrk="1" hangingPunct="1">
              <a:lnSpc>
                <a:spcPct val="90000"/>
              </a:lnSpc>
              <a:buClr>
                <a:schemeClr val="accent6"/>
              </a:buClr>
              <a:buNone/>
            </a:pPr>
            <a:endParaRPr lang="en-US" sz="1000" dirty="0">
              <a:latin typeface="Arial Narrow"/>
              <a:cs typeface="Arial Narrow"/>
            </a:endParaRPr>
          </a:p>
          <a:p>
            <a:pPr eaLnBrk="1" hangingPunct="1">
              <a:lnSpc>
                <a:spcPct val="90000"/>
              </a:lnSpc>
              <a:buClr>
                <a:schemeClr val="accent6"/>
              </a:buClr>
              <a:buFont typeface="Wingdings" charset="2"/>
              <a:buChar char="Ø"/>
            </a:pPr>
            <a:r>
              <a:rPr lang="en-US" sz="2400" dirty="0">
                <a:latin typeface="Arial Narrow"/>
                <a:cs typeface="Arial Narrow"/>
              </a:rPr>
              <a:t>Although fully pigmented noses are preferred, small pink spots should NOT be faulted, particularly on the merle </a:t>
            </a:r>
            <a:r>
              <a:rPr lang="en-US" sz="2400" dirty="0" smtClean="0">
                <a:latin typeface="Arial Narrow"/>
                <a:cs typeface="Arial Narrow"/>
              </a:rPr>
              <a:t>pattern and younger dogs</a:t>
            </a:r>
          </a:p>
        </p:txBody>
      </p:sp>
      <p:pic>
        <p:nvPicPr>
          <p:cNvPr id="2" name="Picture 1" descr="DSCF0274.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053860" y="1534631"/>
            <a:ext cx="2743200" cy="2743200"/>
          </a:xfrm>
          <a:prstGeom prst="rect">
            <a:avLst/>
          </a:prstGeom>
          <a:effectLst>
            <a:outerShdw blurRad="387350" dist="38100" dir="2700000" sx="104000" sy="104000" algn="tl" rotWithShape="0">
              <a:prstClr val="black">
                <a:alpha val="40000"/>
              </a:prstClr>
            </a:outerShdw>
          </a:effectLst>
        </p:spPr>
      </p:pic>
      <p:pic>
        <p:nvPicPr>
          <p:cNvPr id="3" name="Picture 2" descr="DSCF0275.JPG"/>
          <p:cNvPicPr>
            <a:picLocks noChangeAspect="1"/>
          </p:cNvPicPr>
          <p:nvPr/>
        </p:nvPicPr>
        <p:blipFill>
          <a:blip r:embed="rId4" cstate="print">
            <a:extLst>
              <a:ext uri="{28A0092B-C50C-407E-A947-70E740481C1C}">
                <a14:useLocalDpi xmlns="" xmlns:a14="http://schemas.microsoft.com/office/drawing/2010/main"/>
              </a:ext>
            </a:extLst>
          </a:blip>
          <a:stretch>
            <a:fillRect/>
          </a:stretch>
        </p:blipFill>
        <p:spPr>
          <a:xfrm>
            <a:off x="5349305" y="1521932"/>
            <a:ext cx="2743200" cy="2743200"/>
          </a:xfrm>
          <a:prstGeom prst="rect">
            <a:avLst/>
          </a:prstGeom>
          <a:effectLst>
            <a:outerShdw blurRad="387350" dist="38100" dir="2700000" sx="104000" sy="104000" algn="tl" rotWithShape="0">
              <a:prstClr val="black">
                <a:alpha val="40000"/>
              </a:prstClr>
            </a:outerShdw>
          </a:effectLst>
        </p:spPr>
      </p:pic>
      <p:sp>
        <p:nvSpPr>
          <p:cNvPr id="4" name="Rectangle 3"/>
          <p:cNvSpPr/>
          <p:nvPr/>
        </p:nvSpPr>
        <p:spPr>
          <a:xfrm>
            <a:off x="5182553" y="6662579"/>
            <a:ext cx="3961447" cy="230832"/>
          </a:xfrm>
          <a:prstGeom prst="rect">
            <a:avLst/>
          </a:prstGeom>
        </p:spPr>
        <p:txBody>
          <a:bodyPr wrap="none">
            <a:spAutoFit/>
          </a:bodyPr>
          <a:lstStyle/>
          <a:p>
            <a:pPr algn="r"/>
            <a:r>
              <a:rPr lang="en-US" sz="900" dirty="0"/>
              <a:t>MASCUSA Breed Standard Evaluation and Education Committee 11/2013</a:t>
            </a:r>
          </a:p>
        </p:txBody>
      </p:sp>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28600"/>
            <a:ext cx="8229600" cy="1295400"/>
          </a:xfrm>
        </p:spPr>
        <p:txBody>
          <a:bodyPr>
            <a:no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Too much pink?</a:t>
            </a:r>
            <a:endParaRPr lang="en-US" dirty="0">
              <a:solidFill>
                <a:schemeClr val="tx2">
                  <a:tint val="100000"/>
                  <a:shade val="90000"/>
                  <a:satMod val="250000"/>
                  <a:alpha val="100000"/>
                </a:schemeClr>
              </a:solidFill>
            </a:endParaRPr>
          </a:p>
        </p:txBody>
      </p:sp>
      <p:sp>
        <p:nvSpPr>
          <p:cNvPr id="26627" name="Rectangle 3"/>
          <p:cNvSpPr>
            <a:spLocks noGrp="1" noChangeArrowheads="1"/>
          </p:cNvSpPr>
          <p:nvPr>
            <p:ph idx="1"/>
          </p:nvPr>
        </p:nvSpPr>
        <p:spPr>
          <a:xfrm>
            <a:off x="838200" y="4602480"/>
            <a:ext cx="7162800" cy="1798320"/>
          </a:xfrm>
        </p:spPr>
        <p:txBody>
          <a:bodyPr/>
          <a:lstStyle/>
          <a:p>
            <a:pPr eaLnBrk="1" hangingPunct="1">
              <a:buClr>
                <a:schemeClr val="accent6"/>
              </a:buClr>
              <a:buFont typeface="Wingdings" charset="2"/>
              <a:buChar char="Ø"/>
            </a:pPr>
            <a:r>
              <a:rPr lang="en-US" sz="2400" dirty="0" smtClean="0">
                <a:latin typeface="Arial Narrow" pitchFamily="34" charset="0"/>
              </a:rPr>
              <a:t>Fully </a:t>
            </a:r>
            <a:r>
              <a:rPr lang="en-US" sz="2400" dirty="0">
                <a:latin typeface="Arial Narrow" pitchFamily="34" charset="0"/>
              </a:rPr>
              <a:t>pigmented noses are </a:t>
            </a:r>
            <a:r>
              <a:rPr lang="en-US" sz="2400" dirty="0" smtClean="0">
                <a:latin typeface="Arial Narrow" pitchFamily="34" charset="0"/>
              </a:rPr>
              <a:t>preferred </a:t>
            </a:r>
            <a:endParaRPr lang="en-US" sz="2400" dirty="0">
              <a:latin typeface="Arial Narrow" pitchFamily="34" charset="0"/>
            </a:endParaRPr>
          </a:p>
          <a:p>
            <a:pPr eaLnBrk="1" hangingPunct="1">
              <a:buClr>
                <a:schemeClr val="accent6"/>
              </a:buClr>
              <a:buFont typeface="Wingdings" charset="2"/>
              <a:buChar char="Ø"/>
            </a:pPr>
            <a:endParaRPr lang="en-US" sz="2400" dirty="0" smtClean="0">
              <a:latin typeface="Arial Narrow" pitchFamily="34" charset="0"/>
            </a:endParaRPr>
          </a:p>
          <a:p>
            <a:pPr algn="just" eaLnBrk="1" hangingPunct="1">
              <a:buClr>
                <a:schemeClr val="accent6"/>
              </a:buClr>
              <a:buFont typeface="Wingdings" charset="2"/>
              <a:buChar char="Ø"/>
            </a:pPr>
            <a:r>
              <a:rPr lang="en-US" sz="2400" b="1" dirty="0">
                <a:solidFill>
                  <a:schemeClr val="bg1">
                    <a:lumMod val="85000"/>
                    <a:lumOff val="15000"/>
                  </a:schemeClr>
                </a:solidFill>
                <a:latin typeface="Arial Narrow" pitchFamily="34" charset="0"/>
              </a:rPr>
              <a:t>Severe Fault: 25-50% </a:t>
            </a:r>
            <a:r>
              <a:rPr lang="en-US" sz="2400" b="1" dirty="0" smtClean="0">
                <a:solidFill>
                  <a:schemeClr val="bg1">
                    <a:lumMod val="85000"/>
                    <a:lumOff val="15000"/>
                  </a:schemeClr>
                </a:solidFill>
                <a:latin typeface="Arial Narrow" pitchFamily="34" charset="0"/>
              </a:rPr>
              <a:t>un-pigmented </a:t>
            </a:r>
            <a:r>
              <a:rPr lang="en-US" sz="2400" b="1" dirty="0">
                <a:solidFill>
                  <a:schemeClr val="bg1">
                    <a:lumMod val="85000"/>
                    <a:lumOff val="15000"/>
                  </a:schemeClr>
                </a:solidFill>
                <a:latin typeface="Arial Narrow" pitchFamily="34" charset="0"/>
              </a:rPr>
              <a:t>nose </a:t>
            </a:r>
            <a:r>
              <a:rPr lang="en-US" sz="2400" b="1" dirty="0" smtClean="0">
                <a:solidFill>
                  <a:schemeClr val="bg1">
                    <a:lumMod val="85000"/>
                    <a:lumOff val="15000"/>
                  </a:schemeClr>
                </a:solidFill>
                <a:latin typeface="Arial Narrow" pitchFamily="34" charset="0"/>
              </a:rPr>
              <a:t>leather</a:t>
            </a:r>
            <a:endParaRPr lang="en-US" sz="2400" b="1" dirty="0">
              <a:solidFill>
                <a:schemeClr val="bg1">
                  <a:lumMod val="85000"/>
                  <a:lumOff val="15000"/>
                </a:schemeClr>
              </a:solidFill>
              <a:latin typeface="Arial Narrow" pitchFamily="34" charset="0"/>
            </a:endParaRPr>
          </a:p>
          <a:p>
            <a:pPr algn="just" eaLnBrk="1" hangingPunct="1">
              <a:buClr>
                <a:schemeClr val="accent6"/>
              </a:buClr>
              <a:buFont typeface="Wingdings" charset="2"/>
              <a:buChar char="Ø"/>
            </a:pPr>
            <a:r>
              <a:rPr lang="en-US" sz="2400" b="1" dirty="0">
                <a:solidFill>
                  <a:schemeClr val="bg1">
                    <a:lumMod val="85000"/>
                    <a:lumOff val="15000"/>
                  </a:schemeClr>
                </a:solidFill>
                <a:latin typeface="Arial Narrow" pitchFamily="34" charset="0"/>
              </a:rPr>
              <a:t>Disqualification: Over 50% </a:t>
            </a:r>
            <a:r>
              <a:rPr lang="en-US" sz="2400" b="1" dirty="0" smtClean="0">
                <a:solidFill>
                  <a:schemeClr val="bg1">
                    <a:lumMod val="85000"/>
                    <a:lumOff val="15000"/>
                  </a:schemeClr>
                </a:solidFill>
                <a:latin typeface="Arial Narrow" pitchFamily="34" charset="0"/>
              </a:rPr>
              <a:t>un-pigmented </a:t>
            </a:r>
            <a:r>
              <a:rPr lang="en-US" sz="2400" b="1" dirty="0">
                <a:solidFill>
                  <a:schemeClr val="bg1">
                    <a:lumMod val="85000"/>
                    <a:lumOff val="15000"/>
                  </a:schemeClr>
                </a:solidFill>
                <a:latin typeface="Arial Narrow" pitchFamily="34" charset="0"/>
              </a:rPr>
              <a:t>nose leather</a:t>
            </a:r>
            <a:endParaRPr lang="en-US" sz="2400" b="1" dirty="0" smtClean="0">
              <a:solidFill>
                <a:schemeClr val="bg1">
                  <a:lumMod val="85000"/>
                  <a:lumOff val="15000"/>
                </a:schemeClr>
              </a:solidFill>
              <a:latin typeface="Arial Narrow" pitchFamily="34" charset="0"/>
            </a:endParaRPr>
          </a:p>
        </p:txBody>
      </p:sp>
      <p:pic>
        <p:nvPicPr>
          <p:cNvPr id="5" name="Picture 19"/>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493520" y="1999672"/>
            <a:ext cx="2711096" cy="243008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 name="TextBox 1"/>
          <p:cNvSpPr txBox="1"/>
          <p:nvPr/>
        </p:nvSpPr>
        <p:spPr>
          <a:xfrm>
            <a:off x="1858757" y="1750367"/>
            <a:ext cx="1966001" cy="369332"/>
          </a:xfrm>
          <a:prstGeom prst="rect">
            <a:avLst/>
          </a:prstGeom>
          <a:noFill/>
        </p:spPr>
        <p:txBody>
          <a:bodyPr wrap="square" rtlCol="0">
            <a:spAutoFit/>
          </a:bodyPr>
          <a:lstStyle/>
          <a:p>
            <a:pPr algn="ctr"/>
            <a:r>
              <a:rPr lang="en-US" sz="1800" dirty="0" smtClean="0"/>
              <a:t>Severe Fault</a:t>
            </a:r>
            <a:endParaRPr lang="en-US" sz="1800" dirty="0"/>
          </a:p>
        </p:txBody>
      </p:sp>
      <p:sp>
        <p:nvSpPr>
          <p:cNvPr id="3" name="TextBox 2"/>
          <p:cNvSpPr txBox="1"/>
          <p:nvPr/>
        </p:nvSpPr>
        <p:spPr>
          <a:xfrm>
            <a:off x="5543603" y="1778481"/>
            <a:ext cx="2073058" cy="369332"/>
          </a:xfrm>
          <a:prstGeom prst="rect">
            <a:avLst/>
          </a:prstGeom>
          <a:noFill/>
        </p:spPr>
        <p:txBody>
          <a:bodyPr wrap="square" rtlCol="0">
            <a:spAutoFit/>
          </a:bodyPr>
          <a:lstStyle/>
          <a:p>
            <a:pPr algn="ctr"/>
            <a:r>
              <a:rPr lang="en-US" sz="1800" dirty="0" smtClean="0"/>
              <a:t>Disqualification</a:t>
            </a:r>
            <a:endParaRPr lang="en-US" sz="1800" dirty="0"/>
          </a:p>
        </p:txBody>
      </p:sp>
      <p:pic>
        <p:nvPicPr>
          <p:cNvPr id="6" name="Picture 5" descr="nose.jpg"/>
          <p:cNvPicPr>
            <a:picLocks noChangeAspect="1"/>
          </p:cNvPicPr>
          <p:nvPr/>
        </p:nvPicPr>
        <p:blipFill>
          <a:blip r:embed="rId4" cstate="print">
            <a:extLst>
              <a:ext uri="{28A0092B-C50C-407E-A947-70E740481C1C}">
                <a14:useLocalDpi xmlns="" xmlns:a14="http://schemas.microsoft.com/office/drawing/2010/main"/>
              </a:ext>
            </a:extLst>
          </a:blip>
          <a:stretch>
            <a:fillRect/>
          </a:stretch>
        </p:blipFill>
        <p:spPr>
          <a:xfrm>
            <a:off x="5249377" y="2249061"/>
            <a:ext cx="2451015" cy="1867440"/>
          </a:xfrm>
          <a:prstGeom prst="rect">
            <a:avLst/>
          </a:prstGeom>
        </p:spPr>
      </p:pic>
      <p:sp>
        <p:nvSpPr>
          <p:cNvPr id="4" name="Rectangle 3"/>
          <p:cNvSpPr/>
          <p:nvPr/>
        </p:nvSpPr>
        <p:spPr>
          <a:xfrm>
            <a:off x="5182553" y="6662579"/>
            <a:ext cx="3961447" cy="230832"/>
          </a:xfrm>
          <a:prstGeom prst="rect">
            <a:avLst/>
          </a:prstGeom>
        </p:spPr>
        <p:txBody>
          <a:bodyPr wrap="none">
            <a:spAutoFit/>
          </a:bodyPr>
          <a:lstStyle/>
          <a:p>
            <a:pPr algn="r"/>
            <a:r>
              <a:rPr lang="en-US" sz="900" dirty="0"/>
              <a:t>MASCUSA Breed Standard Evaluation and Education Committee 11/2013</a:t>
            </a:r>
          </a:p>
        </p:txBody>
      </p:sp>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Origin: U.S.A.</a:t>
            </a:r>
            <a:endParaRPr lang="en-US" dirty="0">
              <a:solidFill>
                <a:schemeClr val="tx2">
                  <a:tint val="100000"/>
                  <a:shade val="90000"/>
                  <a:satMod val="250000"/>
                  <a:alpha val="100000"/>
                </a:schemeClr>
              </a:solidFill>
            </a:endParaRPr>
          </a:p>
        </p:txBody>
      </p:sp>
      <p:pic>
        <p:nvPicPr>
          <p:cNvPr id="25603" name="Picture 3" descr="C:\Users\Owner\Desktop\mas power point\cordovas_spike.jpg"/>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5448742" y="1600827"/>
            <a:ext cx="3263457" cy="230617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4" name="Rectangle 4"/>
          <p:cNvSpPr txBox="1">
            <a:spLocks noChangeArrowheads="1"/>
          </p:cNvSpPr>
          <p:nvPr/>
        </p:nvSpPr>
        <p:spPr bwMode="auto">
          <a:xfrm>
            <a:off x="624101" y="1540658"/>
            <a:ext cx="4538009" cy="22185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a:buClr>
                <a:schemeClr val="accent6"/>
              </a:buClr>
              <a:buFont typeface="Wingdings" charset="2"/>
              <a:buChar char="Ø"/>
            </a:pPr>
            <a:r>
              <a:rPr lang="en-US" sz="1800" dirty="0" smtClean="0">
                <a:latin typeface="Arial"/>
                <a:cs typeface="Arial"/>
              </a:rPr>
              <a:t>1980</a:t>
            </a:r>
            <a:r>
              <a:rPr lang="en-US" sz="1800" dirty="0" smtClean="0">
                <a:latin typeface="Arial"/>
                <a:cs typeface="Arial"/>
                <a:sym typeface="Symbol"/>
              </a:rPr>
              <a:t>: </a:t>
            </a:r>
            <a:r>
              <a:rPr lang="en-US" sz="1800" dirty="0" smtClean="0">
                <a:latin typeface="Arial"/>
                <a:cs typeface="Arial"/>
              </a:rPr>
              <a:t>The National Stock Dog Registry (NSDR) allows Cordova’s Spike to register as the first Miniature Australian Shepherd </a:t>
            </a:r>
          </a:p>
          <a:p>
            <a:pPr>
              <a:buClr>
                <a:schemeClr val="accent6"/>
              </a:buClr>
              <a:buFont typeface="Wingdings" charset="2"/>
              <a:buChar char="Ø"/>
            </a:pPr>
            <a:endParaRPr lang="en-US" sz="1000" dirty="0">
              <a:latin typeface="Arial"/>
              <a:cs typeface="Arial"/>
            </a:endParaRPr>
          </a:p>
          <a:p>
            <a:pPr>
              <a:buClr>
                <a:schemeClr val="accent6"/>
              </a:buClr>
              <a:buFont typeface="Wingdings" charset="2"/>
              <a:buChar char="Ø"/>
            </a:pPr>
            <a:r>
              <a:rPr lang="en-US" sz="1800" dirty="0">
                <a:latin typeface="Arial"/>
                <a:cs typeface="Arial"/>
              </a:rPr>
              <a:t>The small size quickly gains popularity throughout the USA, largely due to the community of horse owners attending rodeos and horse shows.</a:t>
            </a:r>
          </a:p>
          <a:p>
            <a:pPr>
              <a:buClr>
                <a:schemeClr val="accent6"/>
              </a:buClr>
              <a:buFont typeface="Wingdings" charset="2"/>
              <a:buChar char="Ø"/>
            </a:pPr>
            <a:endParaRPr lang="en-US" sz="1800" dirty="0" smtClean="0">
              <a:latin typeface="Arial"/>
              <a:cs typeface="Arial"/>
            </a:endParaRPr>
          </a:p>
          <a:p>
            <a:pPr>
              <a:buClr>
                <a:schemeClr val="accent6"/>
              </a:buClr>
              <a:buFont typeface="Wingdings" charset="2"/>
              <a:buChar char="Ø"/>
            </a:pPr>
            <a:endParaRPr lang="en-US" sz="1800" dirty="0">
              <a:latin typeface="Arial"/>
              <a:cs typeface="Arial"/>
            </a:endParaRPr>
          </a:p>
        </p:txBody>
      </p:sp>
      <p:sp>
        <p:nvSpPr>
          <p:cNvPr id="2" name="TextBox 1"/>
          <p:cNvSpPr txBox="1"/>
          <p:nvPr/>
        </p:nvSpPr>
        <p:spPr>
          <a:xfrm>
            <a:off x="554559" y="3998198"/>
            <a:ext cx="8017941" cy="2339102"/>
          </a:xfrm>
          <a:prstGeom prst="rect">
            <a:avLst/>
          </a:prstGeom>
          <a:noFill/>
        </p:spPr>
        <p:txBody>
          <a:bodyPr wrap="square" rtlCol="0">
            <a:spAutoFit/>
          </a:bodyPr>
          <a:lstStyle/>
          <a:p>
            <a:pPr marL="285750" indent="-285750">
              <a:buClr>
                <a:schemeClr val="accent6"/>
              </a:buClr>
              <a:buSzPct val="70000"/>
              <a:buFont typeface="Wingdings" charset="2"/>
              <a:buChar char="Ø"/>
            </a:pPr>
            <a:r>
              <a:rPr lang="en-US" sz="1800" dirty="0" smtClean="0"/>
              <a:t>MASCUSA </a:t>
            </a:r>
            <a:r>
              <a:rPr lang="en-US" sz="1800" dirty="0"/>
              <a:t>was incorporated in 1993 as a Registry and Parent Club for the Miniature Australian Shepherd.</a:t>
            </a:r>
          </a:p>
          <a:p>
            <a:pPr marL="285750" indent="-285750">
              <a:buClr>
                <a:schemeClr val="accent6"/>
              </a:buClr>
              <a:buSzPct val="70000"/>
              <a:buFont typeface="Wingdings" charset="2"/>
              <a:buChar char="Ø"/>
            </a:pPr>
            <a:endParaRPr lang="en-US" sz="1000" dirty="0"/>
          </a:p>
          <a:p>
            <a:pPr marL="285750" indent="-285750">
              <a:buClr>
                <a:schemeClr val="accent6"/>
              </a:buClr>
              <a:buSzPct val="70000"/>
              <a:buFont typeface="Wingdings" charset="2"/>
              <a:buChar char="Ø"/>
            </a:pPr>
            <a:r>
              <a:rPr lang="en-US" sz="1800" dirty="0"/>
              <a:t>In 2012 the Miniature Australian Shepherd became the Miniature American </a:t>
            </a:r>
            <a:r>
              <a:rPr lang="en-US" sz="1800" dirty="0" smtClean="0"/>
              <a:t>Shepherd, and the “A” in MASCUSA changed to “American”.</a:t>
            </a:r>
          </a:p>
          <a:p>
            <a:pPr marL="285750" indent="-285750">
              <a:buClr>
                <a:schemeClr val="accent6"/>
              </a:buClr>
              <a:buSzPct val="70000"/>
              <a:buFont typeface="Wingdings" charset="2"/>
              <a:buChar char="Ø"/>
            </a:pPr>
            <a:endParaRPr lang="en-US" sz="1000" dirty="0">
              <a:latin typeface="Arial"/>
              <a:cs typeface="Arial"/>
            </a:endParaRPr>
          </a:p>
          <a:p>
            <a:pPr marL="285750" indent="-285750">
              <a:buClr>
                <a:schemeClr val="accent6"/>
              </a:buClr>
              <a:buSzPct val="70000"/>
              <a:buFont typeface="Wingdings" charset="2"/>
              <a:buChar char="Ø"/>
            </a:pPr>
            <a:r>
              <a:rPr lang="en-US" sz="1800" dirty="0"/>
              <a:t>In June 2012 the AKC recognized the Miniature American Shepherd as a new developing breed and gave the breed “Foundation Stock Service” status.</a:t>
            </a:r>
            <a:endParaRPr lang="en-US" sz="1800" dirty="0">
              <a:latin typeface="Arial"/>
              <a:cs typeface="Arial"/>
            </a:endParaRPr>
          </a:p>
        </p:txBody>
      </p:sp>
      <p:sp>
        <p:nvSpPr>
          <p:cNvPr id="7" name="TextBox 1"/>
          <p:cNvSpPr txBox="1">
            <a:spLocks noChangeArrowheads="1"/>
          </p:cNvSpPr>
          <p:nvPr/>
        </p:nvSpPr>
        <p:spPr bwMode="auto">
          <a:xfrm>
            <a:off x="5161280" y="6657648"/>
            <a:ext cx="398272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sz="900" dirty="0"/>
              <a:t>MASCUSA Breed Standard Evaluation and Education </a:t>
            </a:r>
            <a:r>
              <a:rPr lang="en-US" sz="900" dirty="0" smtClean="0"/>
              <a:t>Committee </a:t>
            </a:r>
            <a:r>
              <a:rPr lang="en-US" sz="900" dirty="0"/>
              <a:t>11/2013</a:t>
            </a:r>
          </a:p>
        </p:txBody>
      </p:sp>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Teeth</a:t>
            </a:r>
            <a:endParaRPr lang="en-US" dirty="0">
              <a:solidFill>
                <a:schemeClr val="tx2">
                  <a:tint val="100000"/>
                  <a:shade val="90000"/>
                  <a:satMod val="250000"/>
                  <a:alpha val="100000"/>
                </a:schemeClr>
              </a:solidFill>
            </a:endParaRPr>
          </a:p>
        </p:txBody>
      </p:sp>
      <p:sp>
        <p:nvSpPr>
          <p:cNvPr id="28675" name="Rectangle 3"/>
          <p:cNvSpPr>
            <a:spLocks noGrp="1" noChangeArrowheads="1"/>
          </p:cNvSpPr>
          <p:nvPr>
            <p:ph idx="1"/>
          </p:nvPr>
        </p:nvSpPr>
        <p:spPr>
          <a:xfrm>
            <a:off x="503774" y="1517641"/>
            <a:ext cx="3385319" cy="2303904"/>
          </a:xfrm>
        </p:spPr>
        <p:txBody>
          <a:bodyPr/>
          <a:lstStyle/>
          <a:p>
            <a:pPr eaLnBrk="1" hangingPunct="1">
              <a:spcAft>
                <a:spcPts val="1200"/>
              </a:spcAft>
              <a:buClr>
                <a:schemeClr val="accent6"/>
              </a:buClr>
              <a:buFont typeface="Wingdings" charset="2"/>
              <a:buChar char="Ø"/>
            </a:pPr>
            <a:r>
              <a:rPr lang="en-US" sz="2400" dirty="0" smtClean="0">
                <a:latin typeface="Arial Narrow" pitchFamily="34" charset="0"/>
              </a:rPr>
              <a:t>Full complement of teeth</a:t>
            </a:r>
          </a:p>
          <a:p>
            <a:pPr eaLnBrk="1" hangingPunct="1">
              <a:spcAft>
                <a:spcPts val="1200"/>
              </a:spcAft>
              <a:buClr>
                <a:schemeClr val="accent6"/>
              </a:buClr>
              <a:buFont typeface="Wingdings" charset="2"/>
              <a:buChar char="Ø"/>
            </a:pPr>
            <a:r>
              <a:rPr lang="en-US" sz="2400" dirty="0" smtClean="0">
                <a:latin typeface="Arial Narrow" pitchFamily="34" charset="0"/>
              </a:rPr>
              <a:t>Scissor bite</a:t>
            </a:r>
          </a:p>
          <a:p>
            <a:pPr eaLnBrk="1" hangingPunct="1">
              <a:spcAft>
                <a:spcPts val="1200"/>
              </a:spcAft>
              <a:buClr>
                <a:schemeClr val="accent6"/>
              </a:buClr>
              <a:buFont typeface="Wingdings" charset="2"/>
              <a:buChar char="Ø"/>
            </a:pPr>
            <a:r>
              <a:rPr lang="en-US" sz="2400" dirty="0" smtClean="0">
                <a:latin typeface="Arial Narrow" pitchFamily="34" charset="0"/>
              </a:rPr>
              <a:t>Teeth broken, missing or discolored </a:t>
            </a:r>
            <a:r>
              <a:rPr lang="en-US" sz="2400" i="1" u="sng" dirty="0" smtClean="0">
                <a:latin typeface="Arial Narrow" pitchFamily="34" charset="0"/>
              </a:rPr>
              <a:t>by accident </a:t>
            </a:r>
            <a:r>
              <a:rPr lang="en-US" sz="2400" dirty="0" smtClean="0">
                <a:latin typeface="Arial Narrow" pitchFamily="34" charset="0"/>
              </a:rPr>
              <a:t>are not penalized</a:t>
            </a:r>
          </a:p>
        </p:txBody>
      </p:sp>
      <p:pic>
        <p:nvPicPr>
          <p:cNvPr id="4" name="Picture 3" descr="4-Bite-Side-Correct-.jpg"/>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816591" y="3856182"/>
            <a:ext cx="2658591" cy="248715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5379007" y="1586799"/>
            <a:ext cx="3000788" cy="523220"/>
          </a:xfrm>
          <a:prstGeom prst="rect">
            <a:avLst/>
          </a:prstGeom>
          <a:noFill/>
        </p:spPr>
        <p:txBody>
          <a:bodyPr wrap="square" rtlCol="0">
            <a:spAutoFit/>
          </a:bodyPr>
          <a:lstStyle/>
          <a:p>
            <a:r>
              <a:rPr lang="en-US" sz="2800" dirty="0" smtClean="0">
                <a:solidFill>
                  <a:srgbClr val="FFFFFF"/>
                </a:solidFill>
                <a:latin typeface="Arial Narrow"/>
                <a:cs typeface="Arial Narrow"/>
              </a:rPr>
              <a:t>Teeth </a:t>
            </a:r>
            <a:r>
              <a:rPr lang="en-US" sz="2800" dirty="0">
                <a:solidFill>
                  <a:srgbClr val="FFFFFF"/>
                </a:solidFill>
                <a:latin typeface="Arial Narrow"/>
                <a:cs typeface="Arial Narrow"/>
              </a:rPr>
              <a:t>D</a:t>
            </a:r>
            <a:r>
              <a:rPr lang="en-US" sz="2800" dirty="0" smtClean="0">
                <a:solidFill>
                  <a:srgbClr val="FFFFFF"/>
                </a:solidFill>
                <a:latin typeface="Arial Narrow"/>
                <a:cs typeface="Arial Narrow"/>
              </a:rPr>
              <a:t>isqualification</a:t>
            </a:r>
            <a:endParaRPr lang="en-US" sz="2800" dirty="0">
              <a:solidFill>
                <a:srgbClr val="FFFFFF"/>
              </a:solidFill>
              <a:latin typeface="Arial Narrow"/>
              <a:cs typeface="Arial Narrow"/>
            </a:endParaRPr>
          </a:p>
        </p:txBody>
      </p:sp>
      <p:pic>
        <p:nvPicPr>
          <p:cNvPr id="6" name="Picture 5" descr="7-Bite-Side-Undershot-.jpg"/>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4973807" y="2222607"/>
            <a:ext cx="1793193" cy="186459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6-Bite-Side-Overshot-.jpg"/>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6692014" y="4477896"/>
            <a:ext cx="1793193" cy="186459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5934364" y="2990713"/>
            <a:ext cx="2701636" cy="461665"/>
          </a:xfrm>
          <a:prstGeom prst="rect">
            <a:avLst/>
          </a:prstGeom>
          <a:noFill/>
        </p:spPr>
        <p:txBody>
          <a:bodyPr wrap="square" rtlCol="0">
            <a:spAutoFit/>
          </a:bodyPr>
          <a:lstStyle/>
          <a:p>
            <a:pPr marL="1257300" lvl="2" indent="-342900">
              <a:spcAft>
                <a:spcPts val="1200"/>
              </a:spcAft>
              <a:buClr>
                <a:schemeClr val="accent6"/>
              </a:buClr>
              <a:buSzPct val="70000"/>
              <a:buFont typeface="Wingdings" charset="2"/>
              <a:buChar char="Ø"/>
            </a:pPr>
            <a:r>
              <a:rPr lang="en-US" dirty="0">
                <a:latin typeface="Arial Narrow" pitchFamily="34" charset="0"/>
              </a:rPr>
              <a:t>Undershot</a:t>
            </a:r>
          </a:p>
        </p:txBody>
      </p:sp>
      <p:sp>
        <p:nvSpPr>
          <p:cNvPr id="5" name="TextBox 4"/>
          <p:cNvSpPr txBox="1"/>
          <p:nvPr/>
        </p:nvSpPr>
        <p:spPr>
          <a:xfrm>
            <a:off x="5033819" y="5212543"/>
            <a:ext cx="1606744" cy="461665"/>
          </a:xfrm>
          <a:prstGeom prst="rect">
            <a:avLst/>
          </a:prstGeom>
          <a:noFill/>
        </p:spPr>
        <p:txBody>
          <a:bodyPr wrap="square" rtlCol="0">
            <a:spAutoFit/>
          </a:bodyPr>
          <a:lstStyle/>
          <a:p>
            <a:pPr marL="342900" indent="-342900" eaLnBrk="1" hangingPunct="1">
              <a:spcAft>
                <a:spcPts val="1200"/>
              </a:spcAft>
              <a:buClr>
                <a:schemeClr val="accent6"/>
              </a:buClr>
              <a:buSzPct val="70000"/>
              <a:buFont typeface="Wingdings" charset="2"/>
              <a:buChar char="Ø"/>
            </a:pPr>
            <a:r>
              <a:rPr lang="en-US" dirty="0">
                <a:latin typeface="Arial Narrow" pitchFamily="34" charset="0"/>
              </a:rPr>
              <a:t>Overshot </a:t>
            </a:r>
          </a:p>
        </p:txBody>
      </p:sp>
      <p:sp>
        <p:nvSpPr>
          <p:cNvPr id="8" name="Rectangle 7"/>
          <p:cNvSpPr/>
          <p:nvPr/>
        </p:nvSpPr>
        <p:spPr>
          <a:xfrm>
            <a:off x="5182553" y="6662579"/>
            <a:ext cx="3961447" cy="230832"/>
          </a:xfrm>
          <a:prstGeom prst="rect">
            <a:avLst/>
          </a:prstGeom>
        </p:spPr>
        <p:txBody>
          <a:bodyPr wrap="none">
            <a:spAutoFit/>
          </a:bodyPr>
          <a:lstStyle/>
          <a:p>
            <a:pPr algn="r"/>
            <a:r>
              <a:rPr lang="en-US" sz="900" dirty="0"/>
              <a:t>MASCUSA Breed Standard Evaluation and Education Committee 11/2013</a:t>
            </a:r>
          </a:p>
        </p:txBody>
      </p:sp>
      <p:sp>
        <p:nvSpPr>
          <p:cNvPr id="9" name="TextBox 8"/>
          <p:cNvSpPr txBox="1"/>
          <p:nvPr/>
        </p:nvSpPr>
        <p:spPr>
          <a:xfrm>
            <a:off x="531090" y="6453909"/>
            <a:ext cx="2363122" cy="246221"/>
          </a:xfrm>
          <a:prstGeom prst="rect">
            <a:avLst/>
          </a:prstGeom>
          <a:noFill/>
        </p:spPr>
        <p:txBody>
          <a:bodyPr wrap="none" rtlCol="0">
            <a:spAutoFit/>
          </a:bodyPr>
          <a:lstStyle/>
          <a:p>
            <a:r>
              <a:rPr lang="en-US" sz="1000" dirty="0"/>
              <a:t>Illustrations courtesy of Vicky </a:t>
            </a:r>
            <a:r>
              <a:rPr lang="en-US" sz="1000" dirty="0" err="1"/>
              <a:t>Mistretta</a:t>
            </a:r>
            <a:endParaRPr lang="en-US" sz="1000" dirty="0"/>
          </a:p>
        </p:txBody>
      </p:sp>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marL="54864" indent="0" eaLnBrk="1" fontAlgn="auto" hangingPunct="1">
              <a:spcAft>
                <a:spcPts val="0"/>
              </a:spcAft>
              <a:defRPr/>
            </a:pPr>
            <a:r>
              <a:rPr lang="en-US" dirty="0">
                <a:solidFill>
                  <a:schemeClr val="tx2">
                    <a:tint val="100000"/>
                    <a:shade val="90000"/>
                    <a:satMod val="250000"/>
                    <a:alpha val="100000"/>
                  </a:schemeClr>
                </a:solidFill>
              </a:rPr>
              <a:t>Neck</a:t>
            </a:r>
          </a:p>
        </p:txBody>
      </p:sp>
      <p:sp>
        <p:nvSpPr>
          <p:cNvPr id="36867" name="Rectangle 3"/>
          <p:cNvSpPr>
            <a:spLocks noGrp="1" noChangeArrowheads="1"/>
          </p:cNvSpPr>
          <p:nvPr>
            <p:ph idx="1"/>
          </p:nvPr>
        </p:nvSpPr>
        <p:spPr>
          <a:xfrm>
            <a:off x="593327" y="1988568"/>
            <a:ext cx="3048000" cy="4199796"/>
          </a:xfrm>
        </p:spPr>
        <p:txBody>
          <a:bodyPr/>
          <a:lstStyle/>
          <a:p>
            <a:pPr eaLnBrk="1" hangingPunct="1">
              <a:lnSpc>
                <a:spcPct val="90000"/>
              </a:lnSpc>
              <a:spcAft>
                <a:spcPts val="1200"/>
              </a:spcAft>
              <a:buClr>
                <a:schemeClr val="accent6"/>
              </a:buClr>
              <a:buFont typeface="Wingdings" charset="2"/>
              <a:buChar char="Ø"/>
            </a:pPr>
            <a:r>
              <a:rPr lang="en-US" sz="2400" dirty="0" smtClean="0">
                <a:latin typeface="Arial"/>
                <a:cs typeface="Arial"/>
              </a:rPr>
              <a:t>Firm and clean</a:t>
            </a:r>
          </a:p>
          <a:p>
            <a:pPr eaLnBrk="1" hangingPunct="1">
              <a:lnSpc>
                <a:spcPct val="90000"/>
              </a:lnSpc>
              <a:spcAft>
                <a:spcPts val="1200"/>
              </a:spcAft>
              <a:buClr>
                <a:schemeClr val="accent6"/>
              </a:buClr>
              <a:buFont typeface="Wingdings" charset="2"/>
              <a:buChar char="Ø"/>
            </a:pPr>
            <a:r>
              <a:rPr lang="en-US" sz="2400" dirty="0" smtClean="0"/>
              <a:t>Strength </a:t>
            </a:r>
            <a:r>
              <a:rPr lang="en-US" sz="2400" dirty="0"/>
              <a:t>without bulkiness</a:t>
            </a:r>
            <a:endParaRPr lang="en-US" sz="2400" dirty="0" smtClean="0">
              <a:latin typeface="Arial"/>
              <a:cs typeface="Arial"/>
            </a:endParaRPr>
          </a:p>
          <a:p>
            <a:pPr eaLnBrk="1" hangingPunct="1">
              <a:lnSpc>
                <a:spcPct val="90000"/>
              </a:lnSpc>
              <a:spcAft>
                <a:spcPts val="1200"/>
              </a:spcAft>
              <a:buClr>
                <a:schemeClr val="accent6"/>
              </a:buClr>
              <a:buFont typeface="Wingdings" charset="2"/>
              <a:buChar char="Ø"/>
            </a:pPr>
            <a:r>
              <a:rPr lang="en-US" sz="2400" dirty="0" smtClean="0">
                <a:latin typeface="Arial"/>
                <a:cs typeface="Arial"/>
              </a:rPr>
              <a:t>In </a:t>
            </a:r>
            <a:r>
              <a:rPr lang="en-US" sz="2400" dirty="0">
                <a:latin typeface="Arial"/>
                <a:cs typeface="Arial"/>
              </a:rPr>
              <a:t>proportion to the body</a:t>
            </a:r>
            <a:endParaRPr lang="en-US" sz="2400" dirty="0" smtClean="0">
              <a:latin typeface="Arial"/>
              <a:cs typeface="Arial"/>
            </a:endParaRPr>
          </a:p>
          <a:p>
            <a:pPr eaLnBrk="1" hangingPunct="1">
              <a:lnSpc>
                <a:spcPct val="90000"/>
              </a:lnSpc>
              <a:spcAft>
                <a:spcPts val="1200"/>
              </a:spcAft>
              <a:buClr>
                <a:schemeClr val="accent6"/>
              </a:buClr>
              <a:buFont typeface="Wingdings" charset="2"/>
              <a:buChar char="Ø"/>
            </a:pPr>
            <a:r>
              <a:rPr lang="en-US" sz="2400" dirty="0" smtClean="0">
                <a:latin typeface="Arial"/>
                <a:cs typeface="Arial"/>
              </a:rPr>
              <a:t>Medium length</a:t>
            </a:r>
          </a:p>
          <a:p>
            <a:pPr eaLnBrk="1" hangingPunct="1">
              <a:lnSpc>
                <a:spcPct val="90000"/>
              </a:lnSpc>
              <a:spcAft>
                <a:spcPts val="1200"/>
              </a:spcAft>
              <a:buClr>
                <a:schemeClr val="accent6"/>
              </a:buClr>
              <a:buFont typeface="Wingdings" charset="2"/>
              <a:buChar char="Ø"/>
            </a:pPr>
            <a:r>
              <a:rPr lang="en-US" sz="2400" dirty="0" smtClean="0">
                <a:latin typeface="Arial"/>
                <a:cs typeface="Arial"/>
              </a:rPr>
              <a:t>Slightly arched at crest</a:t>
            </a:r>
          </a:p>
          <a:p>
            <a:pPr eaLnBrk="1" hangingPunct="1">
              <a:lnSpc>
                <a:spcPct val="90000"/>
              </a:lnSpc>
              <a:spcAft>
                <a:spcPts val="1200"/>
              </a:spcAft>
              <a:buClr>
                <a:schemeClr val="accent6"/>
              </a:buClr>
              <a:buFont typeface="Wingdings" charset="2"/>
              <a:buChar char="Ø"/>
            </a:pPr>
            <a:r>
              <a:rPr lang="en-US" sz="2400" dirty="0" smtClean="0">
                <a:latin typeface="Arial"/>
                <a:cs typeface="Arial"/>
              </a:rPr>
              <a:t>Fitting well into the shoulders</a:t>
            </a:r>
          </a:p>
        </p:txBody>
      </p:sp>
      <p:pic>
        <p:nvPicPr>
          <p:cNvPr id="2" name="Picture 1" descr="DSC_1847.JP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4310663" y="4075277"/>
            <a:ext cx="2980844" cy="2228542"/>
          </a:xfrm>
          <a:prstGeom prst="rect">
            <a:avLst/>
          </a:prstGeom>
        </p:spPr>
      </p:pic>
      <p:sp>
        <p:nvSpPr>
          <p:cNvPr id="3" name="Rectangle 2"/>
          <p:cNvSpPr/>
          <p:nvPr/>
        </p:nvSpPr>
        <p:spPr>
          <a:xfrm>
            <a:off x="5182553" y="6662579"/>
            <a:ext cx="3961447" cy="230832"/>
          </a:xfrm>
          <a:prstGeom prst="rect">
            <a:avLst/>
          </a:prstGeom>
        </p:spPr>
        <p:txBody>
          <a:bodyPr wrap="none">
            <a:spAutoFit/>
          </a:bodyPr>
          <a:lstStyle/>
          <a:p>
            <a:pPr algn="r"/>
            <a:r>
              <a:rPr lang="en-US" sz="900" dirty="0"/>
              <a:t>MASCUSA Breed Standard Evaluation and Education Committee 11/2013</a:t>
            </a:r>
          </a:p>
        </p:txBody>
      </p:sp>
      <p:pic>
        <p:nvPicPr>
          <p:cNvPr id="8" name="Picture 7" descr="C:\Users\Owner\Desktop\mas power point\maple_lon.jpg"/>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5232776" y="1548987"/>
            <a:ext cx="2975536" cy="2376467"/>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marL="54864" indent="0" eaLnBrk="1" fontAlgn="auto" hangingPunct="1">
              <a:spcAft>
                <a:spcPts val="0"/>
              </a:spcAft>
              <a:defRPr/>
            </a:pPr>
            <a:r>
              <a:rPr lang="en-US" dirty="0">
                <a:effectLst/>
              </a:rPr>
              <a:t/>
            </a:r>
            <a:br>
              <a:rPr lang="en-US" dirty="0">
                <a:effectLst/>
              </a:rPr>
            </a:br>
            <a:r>
              <a:rPr lang="en-US" dirty="0" smtClean="0">
                <a:solidFill>
                  <a:schemeClr val="tx2">
                    <a:tint val="100000"/>
                    <a:shade val="90000"/>
                    <a:satMod val="250000"/>
                    <a:alpha val="100000"/>
                  </a:schemeClr>
                </a:solidFill>
              </a:rPr>
              <a:t>Topline</a:t>
            </a:r>
            <a:endParaRPr lang="en-US" dirty="0">
              <a:solidFill>
                <a:schemeClr val="tx2">
                  <a:tint val="100000"/>
                  <a:shade val="90000"/>
                  <a:satMod val="250000"/>
                  <a:alpha val="100000"/>
                </a:schemeClr>
              </a:solidFill>
            </a:endParaRPr>
          </a:p>
        </p:txBody>
      </p:sp>
      <p:sp>
        <p:nvSpPr>
          <p:cNvPr id="37891" name="Rectangle 3"/>
          <p:cNvSpPr>
            <a:spLocks noGrp="1" noChangeArrowheads="1"/>
          </p:cNvSpPr>
          <p:nvPr>
            <p:ph idx="1"/>
          </p:nvPr>
        </p:nvSpPr>
        <p:spPr>
          <a:xfrm>
            <a:off x="858907" y="1564198"/>
            <a:ext cx="3505200" cy="2280438"/>
          </a:xfrm>
        </p:spPr>
        <p:txBody>
          <a:bodyPr/>
          <a:lstStyle/>
          <a:p>
            <a:pPr eaLnBrk="1" hangingPunct="1">
              <a:spcAft>
                <a:spcPts val="1200"/>
              </a:spcAft>
              <a:buClr>
                <a:schemeClr val="accent6"/>
              </a:buClr>
              <a:buFont typeface="Wingdings" charset="2"/>
              <a:buChar char="Ø"/>
            </a:pPr>
            <a:r>
              <a:rPr lang="en-US" sz="2000" dirty="0" smtClean="0">
                <a:latin typeface="Arial"/>
                <a:cs typeface="Arial"/>
              </a:rPr>
              <a:t>Firm and level </a:t>
            </a:r>
          </a:p>
          <a:p>
            <a:pPr eaLnBrk="1" hangingPunct="1">
              <a:spcAft>
                <a:spcPts val="1200"/>
              </a:spcAft>
              <a:buClr>
                <a:schemeClr val="accent6"/>
              </a:buClr>
              <a:buFont typeface="Wingdings" charset="2"/>
              <a:buChar char="Ø"/>
            </a:pPr>
            <a:r>
              <a:rPr lang="en-US" sz="2000" dirty="0" smtClean="0">
                <a:latin typeface="Arial"/>
                <a:cs typeface="Arial"/>
              </a:rPr>
              <a:t>Loin strong and broad</a:t>
            </a:r>
          </a:p>
          <a:p>
            <a:pPr eaLnBrk="1" hangingPunct="1">
              <a:spcAft>
                <a:spcPts val="1200"/>
              </a:spcAft>
              <a:buClr>
                <a:schemeClr val="accent6"/>
              </a:buClr>
              <a:buFont typeface="Wingdings" charset="2"/>
              <a:buChar char="Ø"/>
            </a:pPr>
            <a:r>
              <a:rPr lang="en-US" sz="2000" dirty="0" smtClean="0">
                <a:latin typeface="Arial"/>
                <a:cs typeface="Arial"/>
              </a:rPr>
              <a:t>Body is firm and well conditioned</a:t>
            </a:r>
          </a:p>
          <a:p>
            <a:pPr eaLnBrk="1" hangingPunct="1">
              <a:spcAft>
                <a:spcPts val="1200"/>
              </a:spcAft>
              <a:buClr>
                <a:schemeClr val="accent6"/>
              </a:buClr>
              <a:buFont typeface="Wingdings" charset="2"/>
              <a:buChar char="Ø"/>
            </a:pPr>
            <a:r>
              <a:rPr lang="en-US" sz="2000" dirty="0">
                <a:latin typeface="Arial"/>
                <a:cs typeface="Arial"/>
              </a:rPr>
              <a:t>Croup moderately sloped</a:t>
            </a:r>
          </a:p>
          <a:p>
            <a:pPr eaLnBrk="1" hangingPunct="1">
              <a:spcAft>
                <a:spcPts val="1200"/>
              </a:spcAft>
              <a:buClr>
                <a:schemeClr val="accent6"/>
              </a:buClr>
              <a:buFont typeface="Wingdings" charset="2"/>
              <a:buChar char="Ø"/>
            </a:pPr>
            <a:endParaRPr lang="en-US" sz="2400" dirty="0" smtClean="0">
              <a:latin typeface="Arial"/>
              <a:cs typeface="Arial"/>
            </a:endParaRPr>
          </a:p>
          <a:p>
            <a:pPr eaLnBrk="1" hangingPunct="1">
              <a:spcAft>
                <a:spcPts val="1200"/>
              </a:spcAft>
              <a:buClr>
                <a:schemeClr val="accent6"/>
              </a:buClr>
              <a:buFont typeface="Wingdings" charset="2"/>
              <a:buChar char="Ø"/>
            </a:pPr>
            <a:endParaRPr lang="en-US" sz="2400" dirty="0" smtClean="0">
              <a:latin typeface="Arial"/>
              <a:cs typeface="Arial"/>
            </a:endParaRPr>
          </a:p>
        </p:txBody>
      </p:sp>
      <p:pic>
        <p:nvPicPr>
          <p:cNvPr id="37893" name="Picture 5" descr="C:\Users\Owner\Desktop\mas power point\4_17_05_adonis_1.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4906818" y="1500175"/>
            <a:ext cx="3297192" cy="276414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265545" y="4304337"/>
            <a:ext cx="8612909" cy="2492990"/>
          </a:xfrm>
          <a:prstGeom prst="rect">
            <a:avLst/>
          </a:prstGeom>
          <a:noFill/>
        </p:spPr>
        <p:txBody>
          <a:bodyPr wrap="square" rtlCol="0">
            <a:spAutoFit/>
          </a:bodyPr>
          <a:lstStyle/>
          <a:p>
            <a:pPr marL="342900" indent="-342900">
              <a:buClr>
                <a:schemeClr val="accent6"/>
              </a:buClr>
              <a:buSzPct val="70000"/>
              <a:buFont typeface="Wingdings" charset="2"/>
              <a:buChar char="Ø"/>
            </a:pPr>
            <a:r>
              <a:rPr lang="en-US" sz="2000" dirty="0" smtClean="0">
                <a:latin typeface="Arial Narrow" pitchFamily="34" charset="0"/>
              </a:rPr>
              <a:t>The strength of the back is important. Coat over the hips and croup areas can be coarser and more dense than the rest of the hair coat along the topline, causing the dog to appear high in the rear.</a:t>
            </a:r>
          </a:p>
          <a:p>
            <a:pPr>
              <a:buClr>
                <a:schemeClr val="accent6"/>
              </a:buClr>
              <a:buSzPct val="70000"/>
            </a:pPr>
            <a:r>
              <a:rPr lang="en-US" sz="800" dirty="0" smtClean="0">
                <a:latin typeface="Arial Narrow" pitchFamily="34" charset="0"/>
              </a:rPr>
              <a:t> </a:t>
            </a:r>
          </a:p>
          <a:p>
            <a:pPr marL="342900" indent="-342900">
              <a:buClr>
                <a:schemeClr val="accent6"/>
              </a:buClr>
              <a:buSzPct val="70000"/>
              <a:buFont typeface="Wingdings" charset="2"/>
              <a:buChar char="Ø"/>
            </a:pPr>
            <a:r>
              <a:rPr lang="en-US" sz="2000" dirty="0" smtClean="0">
                <a:latin typeface="Arial Narrow" pitchFamily="34" charset="0"/>
              </a:rPr>
              <a:t>Dogs </a:t>
            </a:r>
            <a:r>
              <a:rPr lang="en-US" sz="2000" dirty="0">
                <a:latin typeface="Arial Narrow" pitchFamily="34" charset="0"/>
              </a:rPr>
              <a:t>are often presented with a groomed level topline that may obscure the croup angle. The slope will be more apparent in dogs that are out of coat or carry less coat</a:t>
            </a:r>
            <a:r>
              <a:rPr lang="en-US" sz="2000" dirty="0" smtClean="0">
                <a:latin typeface="Arial Narrow" pitchFamily="34" charset="0"/>
              </a:rPr>
              <a:t>.</a:t>
            </a:r>
          </a:p>
          <a:p>
            <a:pPr marL="342900" indent="-342900">
              <a:buClr>
                <a:schemeClr val="accent6"/>
              </a:buClr>
              <a:buSzPct val="70000"/>
              <a:buFont typeface="Wingdings" charset="2"/>
              <a:buChar char="Ø"/>
            </a:pPr>
            <a:endParaRPr lang="en-US" sz="800" dirty="0">
              <a:latin typeface="Arial Narrow" pitchFamily="34" charset="0"/>
            </a:endParaRPr>
          </a:p>
          <a:p>
            <a:pPr marL="342900" indent="-342900">
              <a:buClr>
                <a:schemeClr val="accent6"/>
              </a:buClr>
              <a:buSzPct val="70000"/>
              <a:buFont typeface="Wingdings" charset="2"/>
              <a:buChar char="Ø"/>
            </a:pPr>
            <a:r>
              <a:rPr lang="en-US" sz="2000" dirty="0">
                <a:latin typeface="Arial Narrow" pitchFamily="34" charset="0"/>
              </a:rPr>
              <a:t>If in doubt about a dog’s topline use your hands to feel what is under the coat.</a:t>
            </a:r>
          </a:p>
          <a:p>
            <a:pPr marL="342900" indent="-342900">
              <a:buClr>
                <a:schemeClr val="accent6"/>
              </a:buClr>
              <a:buSzPct val="70000"/>
              <a:buFont typeface="Wingdings" charset="2"/>
              <a:buChar char="Ø"/>
            </a:pPr>
            <a:endParaRPr lang="en-US" sz="2000" dirty="0" smtClean="0">
              <a:latin typeface="Arial Narrow" pitchFamily="34" charset="0"/>
            </a:endParaRPr>
          </a:p>
        </p:txBody>
      </p:sp>
      <p:sp>
        <p:nvSpPr>
          <p:cNvPr id="3" name="Rectangle 2"/>
          <p:cNvSpPr/>
          <p:nvPr/>
        </p:nvSpPr>
        <p:spPr>
          <a:xfrm>
            <a:off x="5182553" y="6662579"/>
            <a:ext cx="3961447" cy="230832"/>
          </a:xfrm>
          <a:prstGeom prst="rect">
            <a:avLst/>
          </a:prstGeom>
        </p:spPr>
        <p:txBody>
          <a:bodyPr wrap="none">
            <a:spAutoFit/>
          </a:bodyPr>
          <a:lstStyle/>
          <a:p>
            <a:pPr algn="r"/>
            <a:r>
              <a:rPr lang="en-US" sz="900" dirty="0"/>
              <a:t>MASCUSA Breed Standard Evaluation and Education Committee 11/2013</a:t>
            </a:r>
          </a:p>
        </p:txBody>
      </p:sp>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Loin</a:t>
            </a:r>
            <a:endParaRPr lang="en-US" dirty="0"/>
          </a:p>
        </p:txBody>
      </p:sp>
      <p:sp>
        <p:nvSpPr>
          <p:cNvPr id="3" name="Content Placeholder 2"/>
          <p:cNvSpPr>
            <a:spLocks noGrp="1"/>
          </p:cNvSpPr>
          <p:nvPr>
            <p:ph idx="1"/>
          </p:nvPr>
        </p:nvSpPr>
        <p:spPr>
          <a:xfrm>
            <a:off x="632883" y="1910821"/>
            <a:ext cx="3998383" cy="3854980"/>
          </a:xfrm>
        </p:spPr>
        <p:txBody>
          <a:bodyPr/>
          <a:lstStyle/>
          <a:p>
            <a:pPr>
              <a:buClr>
                <a:schemeClr val="accent6"/>
              </a:buClr>
              <a:buFont typeface="Wingdings" charset="2"/>
              <a:buChar char="Ø"/>
            </a:pPr>
            <a:r>
              <a:rPr lang="en-US" sz="2400" dirty="0" smtClean="0">
                <a:latin typeface="Arial"/>
                <a:cs typeface="Arial"/>
              </a:rPr>
              <a:t>The loin is strong and broad when viewed from the top</a:t>
            </a:r>
          </a:p>
          <a:p>
            <a:pPr>
              <a:buClr>
                <a:schemeClr val="accent6"/>
              </a:buClr>
              <a:buFont typeface="Wingdings" charset="2"/>
              <a:buChar char="Ø"/>
            </a:pPr>
            <a:endParaRPr lang="en-US" sz="2400" dirty="0">
              <a:latin typeface="Arial"/>
              <a:cs typeface="Arial"/>
            </a:endParaRPr>
          </a:p>
          <a:p>
            <a:pPr>
              <a:buClr>
                <a:schemeClr val="accent6"/>
              </a:buClr>
              <a:buFont typeface="Wingdings" charset="2"/>
              <a:buChar char="Ø"/>
            </a:pPr>
            <a:r>
              <a:rPr lang="en-US" sz="2400" dirty="0"/>
              <a:t>A docked or natural bobtail is preferred</a:t>
            </a:r>
            <a:r>
              <a:rPr lang="en-US" sz="2400" dirty="0" smtClean="0"/>
              <a:t>.</a:t>
            </a:r>
          </a:p>
          <a:p>
            <a:pPr>
              <a:buClr>
                <a:schemeClr val="accent6"/>
              </a:buClr>
              <a:buFont typeface="Wingdings" charset="2"/>
              <a:buChar char="Ø"/>
            </a:pPr>
            <a:endParaRPr lang="en-US" sz="2400" dirty="0" smtClean="0"/>
          </a:p>
          <a:p>
            <a:pPr>
              <a:buClr>
                <a:schemeClr val="accent6"/>
              </a:buClr>
              <a:buFont typeface="Wingdings" charset="2"/>
              <a:buChar char="Ø"/>
            </a:pPr>
            <a:r>
              <a:rPr lang="en-US" sz="2400" dirty="0" smtClean="0"/>
              <a:t> </a:t>
            </a:r>
            <a:r>
              <a:rPr lang="en-US" sz="2400" dirty="0"/>
              <a:t>A docked tail is straight, not to exceed three (3) </a:t>
            </a:r>
            <a:r>
              <a:rPr lang="en-US" sz="2400" dirty="0" smtClean="0"/>
              <a:t>inches </a:t>
            </a:r>
          </a:p>
          <a:p>
            <a:pPr>
              <a:buFont typeface="Wingdings" charset="2"/>
              <a:buChar char="§"/>
            </a:pPr>
            <a:endParaRPr lang="en-US" sz="2400" dirty="0">
              <a:latin typeface="Arial"/>
              <a:cs typeface="Arial"/>
            </a:endParaRPr>
          </a:p>
        </p:txBody>
      </p:sp>
      <p:sp>
        <p:nvSpPr>
          <p:cNvPr id="8" name="TextBox 7"/>
          <p:cNvSpPr txBox="1"/>
          <p:nvPr/>
        </p:nvSpPr>
        <p:spPr>
          <a:xfrm>
            <a:off x="5182553" y="6662579"/>
            <a:ext cx="3961447" cy="230832"/>
          </a:xfrm>
          <a:prstGeom prst="rect">
            <a:avLst/>
          </a:prstGeom>
          <a:noFill/>
        </p:spPr>
        <p:txBody>
          <a:bodyPr wrap="none" rtlCol="0">
            <a:spAutoFit/>
          </a:bodyPr>
          <a:lstStyle/>
          <a:p>
            <a:pPr algn="r"/>
            <a:r>
              <a:rPr lang="en-US" sz="900" dirty="0"/>
              <a:t>MASCUSA Breed Standard Evaluation and Education Committee 11/2013</a:t>
            </a:r>
          </a:p>
        </p:txBody>
      </p:sp>
      <p:sp>
        <p:nvSpPr>
          <p:cNvPr id="4" name="TextBox 3"/>
          <p:cNvSpPr txBox="1"/>
          <p:nvPr/>
        </p:nvSpPr>
        <p:spPr>
          <a:xfrm>
            <a:off x="415637" y="6442364"/>
            <a:ext cx="2363122" cy="246221"/>
          </a:xfrm>
          <a:prstGeom prst="rect">
            <a:avLst/>
          </a:prstGeom>
          <a:noFill/>
        </p:spPr>
        <p:txBody>
          <a:bodyPr wrap="none" rtlCol="0">
            <a:spAutoFit/>
          </a:bodyPr>
          <a:lstStyle/>
          <a:p>
            <a:r>
              <a:rPr lang="en-US" sz="1000" dirty="0"/>
              <a:t>Illustrations courtesy of Vicky </a:t>
            </a:r>
            <a:r>
              <a:rPr lang="en-US" sz="1000" dirty="0" err="1"/>
              <a:t>Mistretta</a:t>
            </a:r>
            <a:endParaRPr lang="en-US" sz="1000" dirty="0"/>
          </a:p>
        </p:txBody>
      </p:sp>
      <p:pic>
        <p:nvPicPr>
          <p:cNvPr id="6" name="Picture 5" descr="SKL@.jp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6019800" y="1701800"/>
            <a:ext cx="1422400" cy="2588181"/>
          </a:xfrm>
          <a:prstGeom prst="rect">
            <a:avLst/>
          </a:prstGeom>
        </p:spPr>
      </p:pic>
      <p:pic>
        <p:nvPicPr>
          <p:cNvPr id="9" name="Picture 8" descr="Profile.jp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5334000" y="4372899"/>
            <a:ext cx="2806700" cy="2104100"/>
          </a:xfrm>
          <a:prstGeom prst="rect">
            <a:avLst/>
          </a:prstGeom>
        </p:spPr>
      </p:pic>
    </p:spTree>
    <p:extLst>
      <p:ext uri="{BB962C8B-B14F-4D97-AF65-F5344CB8AC3E}">
        <p14:creationId xmlns="" xmlns:p14="http://schemas.microsoft.com/office/powerpoint/2010/main" val="546863488"/>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Croup &amp; Underline</a:t>
            </a:r>
            <a:endParaRPr lang="en-US" dirty="0"/>
          </a:p>
        </p:txBody>
      </p:sp>
      <p:sp>
        <p:nvSpPr>
          <p:cNvPr id="3" name="Content Placeholder 2"/>
          <p:cNvSpPr>
            <a:spLocks noGrp="1"/>
          </p:cNvSpPr>
          <p:nvPr>
            <p:ph idx="1"/>
          </p:nvPr>
        </p:nvSpPr>
        <p:spPr>
          <a:xfrm>
            <a:off x="457200" y="1646238"/>
            <a:ext cx="8229600" cy="883179"/>
          </a:xfrm>
        </p:spPr>
        <p:txBody>
          <a:bodyPr/>
          <a:lstStyle/>
          <a:p>
            <a:pPr>
              <a:buClr>
                <a:schemeClr val="accent6"/>
              </a:buClr>
              <a:buFont typeface="Wingdings" charset="2"/>
              <a:buChar char="Ø"/>
            </a:pPr>
            <a:r>
              <a:rPr lang="en-US" sz="2400" dirty="0">
                <a:latin typeface="Arial"/>
                <a:cs typeface="Arial"/>
              </a:rPr>
              <a:t>The croup is moderately sloped</a:t>
            </a:r>
          </a:p>
          <a:p>
            <a:pPr>
              <a:buClr>
                <a:schemeClr val="accent6"/>
              </a:buClr>
              <a:buFont typeface="Wingdings" charset="2"/>
              <a:buChar char="Ø"/>
            </a:pPr>
            <a:r>
              <a:rPr lang="en-US" sz="2400" dirty="0">
                <a:latin typeface="Arial"/>
                <a:cs typeface="Arial"/>
              </a:rPr>
              <a:t>The underline shows a moderate tuck-up</a:t>
            </a:r>
          </a:p>
        </p:txBody>
      </p:sp>
      <p:sp>
        <p:nvSpPr>
          <p:cNvPr id="5" name="TextBox 4"/>
          <p:cNvSpPr txBox="1"/>
          <p:nvPr/>
        </p:nvSpPr>
        <p:spPr>
          <a:xfrm>
            <a:off x="5182553" y="6662579"/>
            <a:ext cx="3961447" cy="230832"/>
          </a:xfrm>
          <a:prstGeom prst="rect">
            <a:avLst/>
          </a:prstGeom>
          <a:noFill/>
        </p:spPr>
        <p:txBody>
          <a:bodyPr wrap="none" rtlCol="0">
            <a:spAutoFit/>
          </a:bodyPr>
          <a:lstStyle/>
          <a:p>
            <a:pPr algn="r"/>
            <a:r>
              <a:rPr lang="en-US" sz="900" dirty="0"/>
              <a:t>MASCUSA Breed Standard Evaluation and Education Committee 11/2013</a:t>
            </a:r>
          </a:p>
        </p:txBody>
      </p:sp>
      <p:sp>
        <p:nvSpPr>
          <p:cNvPr id="6" name="TextBox 5"/>
          <p:cNvSpPr txBox="1"/>
          <p:nvPr/>
        </p:nvSpPr>
        <p:spPr>
          <a:xfrm>
            <a:off x="623455" y="2655455"/>
            <a:ext cx="3579090" cy="2677656"/>
          </a:xfrm>
          <a:prstGeom prst="rect">
            <a:avLst/>
          </a:prstGeom>
          <a:noFill/>
        </p:spPr>
        <p:txBody>
          <a:bodyPr wrap="square" rtlCol="0">
            <a:spAutoFit/>
          </a:bodyPr>
          <a:lstStyle/>
          <a:p>
            <a:pPr marL="342900" indent="-342900" eaLnBrk="0" hangingPunct="0">
              <a:spcBef>
                <a:spcPct val="30000"/>
              </a:spcBef>
              <a:buClr>
                <a:schemeClr val="accent6"/>
              </a:buClr>
              <a:buSzPct val="70000"/>
              <a:buFont typeface="Wingdings" charset="2"/>
              <a:buChar char="Ø"/>
              <a:defRPr/>
            </a:pPr>
            <a:r>
              <a:rPr lang="en-US" dirty="0">
                <a:latin typeface="Arial Narrow" pitchFamily="34" charset="0"/>
              </a:rPr>
              <a:t>Dogs are often presented with a </a:t>
            </a:r>
            <a:r>
              <a:rPr lang="en-US" dirty="0" smtClean="0">
                <a:latin typeface="Arial Narrow" pitchFamily="34" charset="0"/>
              </a:rPr>
              <a:t>brushed </a:t>
            </a:r>
            <a:r>
              <a:rPr lang="en-US" dirty="0">
                <a:latin typeface="Arial Narrow" pitchFamily="34" charset="0"/>
              </a:rPr>
              <a:t>level topline that may obscure the croup angle. The slope will be more apparent in dogs that are out of coat or carry less coat.</a:t>
            </a:r>
          </a:p>
        </p:txBody>
      </p:sp>
      <p:sp>
        <p:nvSpPr>
          <p:cNvPr id="7" name="TextBox 6"/>
          <p:cNvSpPr txBox="1"/>
          <p:nvPr/>
        </p:nvSpPr>
        <p:spPr>
          <a:xfrm>
            <a:off x="323274" y="6419272"/>
            <a:ext cx="2363122" cy="246221"/>
          </a:xfrm>
          <a:prstGeom prst="rect">
            <a:avLst/>
          </a:prstGeom>
          <a:noFill/>
        </p:spPr>
        <p:txBody>
          <a:bodyPr wrap="none" rtlCol="0">
            <a:spAutoFit/>
          </a:bodyPr>
          <a:lstStyle/>
          <a:p>
            <a:r>
              <a:rPr lang="en-US" sz="1000" dirty="0"/>
              <a:t>Illustrations courtesy of Vicky </a:t>
            </a:r>
            <a:r>
              <a:rPr lang="en-US" sz="1000" dirty="0" err="1"/>
              <a:t>Mistretta</a:t>
            </a:r>
            <a:endParaRPr lang="en-US" sz="1000" dirty="0"/>
          </a:p>
        </p:txBody>
      </p:sp>
      <p:pic>
        <p:nvPicPr>
          <p:cNvPr id="8" name="Picture 7" descr="C:\Users\Owner\Desktop\mas power point\RiggsFreeStack 2009-05 HutchFX copy.jpg"/>
          <p:cNvPicPr>
            <a:picLocks noChangeAspect="1" noChangeArrowheads="1"/>
          </p:cNvPicPr>
          <p:nvPr/>
        </p:nvPicPr>
        <p:blipFill rotWithShape="1">
          <a:blip r:embed="rId2" cstate="email">
            <a:extLst>
              <a:ext uri="{28A0092B-C50C-407E-A947-70E740481C1C}">
                <a14:useLocalDpi xmlns="" xmlns:a14="http://schemas.microsoft.com/office/drawing/2010/main"/>
              </a:ext>
            </a:extLst>
          </a:blip>
          <a:srcRect/>
          <a:stretch/>
        </p:blipFill>
        <p:spPr bwMode="auto">
          <a:xfrm>
            <a:off x="4621297" y="2768068"/>
            <a:ext cx="3606668" cy="288343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89948398"/>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Chest </a:t>
            </a:r>
            <a:endParaRPr lang="en-US" dirty="0">
              <a:solidFill>
                <a:schemeClr val="tx2">
                  <a:tint val="100000"/>
                  <a:shade val="90000"/>
                  <a:satMod val="250000"/>
                  <a:alpha val="100000"/>
                </a:schemeClr>
              </a:solidFill>
            </a:endParaRPr>
          </a:p>
        </p:txBody>
      </p:sp>
      <p:sp>
        <p:nvSpPr>
          <p:cNvPr id="38915" name="Rectangle 3"/>
          <p:cNvSpPr>
            <a:spLocks noGrp="1" noChangeArrowheads="1"/>
          </p:cNvSpPr>
          <p:nvPr>
            <p:ph idx="1"/>
          </p:nvPr>
        </p:nvSpPr>
        <p:spPr>
          <a:xfrm>
            <a:off x="750776" y="1985818"/>
            <a:ext cx="3068857" cy="3349007"/>
          </a:xfrm>
        </p:spPr>
        <p:txBody>
          <a:bodyPr/>
          <a:lstStyle/>
          <a:p>
            <a:pPr eaLnBrk="1" hangingPunct="1">
              <a:lnSpc>
                <a:spcPct val="90000"/>
              </a:lnSpc>
              <a:spcAft>
                <a:spcPts val="600"/>
              </a:spcAft>
              <a:buClr>
                <a:schemeClr val="accent6"/>
              </a:buClr>
              <a:buFont typeface="Wingdings" charset="2"/>
              <a:buChar char="Ø"/>
            </a:pPr>
            <a:r>
              <a:rPr lang="en-US" sz="2400" dirty="0" smtClean="0">
                <a:latin typeface="Arial"/>
                <a:cs typeface="Arial"/>
              </a:rPr>
              <a:t>Full and deep</a:t>
            </a:r>
          </a:p>
          <a:p>
            <a:pPr eaLnBrk="1" hangingPunct="1">
              <a:lnSpc>
                <a:spcPct val="90000"/>
              </a:lnSpc>
              <a:spcAft>
                <a:spcPts val="600"/>
              </a:spcAft>
              <a:buClr>
                <a:schemeClr val="accent6"/>
              </a:buClr>
              <a:buFont typeface="Wingdings" charset="2"/>
              <a:buChar char="Ø"/>
            </a:pPr>
            <a:r>
              <a:rPr lang="en-US" sz="2400" dirty="0" smtClean="0">
                <a:latin typeface="Arial"/>
                <a:cs typeface="Arial"/>
              </a:rPr>
              <a:t>Lowest point reaches the elbow</a:t>
            </a:r>
          </a:p>
          <a:p>
            <a:pPr eaLnBrk="1" hangingPunct="1">
              <a:lnSpc>
                <a:spcPct val="90000"/>
              </a:lnSpc>
              <a:spcAft>
                <a:spcPts val="600"/>
              </a:spcAft>
              <a:buClr>
                <a:schemeClr val="accent6"/>
              </a:buClr>
              <a:buFont typeface="Wingdings" charset="2"/>
              <a:buChar char="Ø"/>
            </a:pPr>
            <a:r>
              <a:rPr lang="en-US" sz="2400" dirty="0" smtClean="0">
                <a:latin typeface="Arial"/>
                <a:cs typeface="Arial"/>
              </a:rPr>
              <a:t>Well sprung ribs </a:t>
            </a:r>
          </a:p>
          <a:p>
            <a:pPr>
              <a:buClr>
                <a:schemeClr val="accent6"/>
              </a:buClr>
              <a:buFont typeface="Wingdings" charset="2"/>
              <a:buChar char="Ø"/>
            </a:pPr>
            <a:r>
              <a:rPr lang="en-US" sz="2400" dirty="0" smtClean="0">
                <a:latin typeface="Arial"/>
                <a:cs typeface="Arial"/>
              </a:rPr>
              <a:t>They </a:t>
            </a:r>
            <a:r>
              <a:rPr lang="en-US" sz="2400" dirty="0">
                <a:latin typeface="Arial"/>
                <a:cs typeface="Arial"/>
              </a:rPr>
              <a:t>are neither </a:t>
            </a:r>
            <a:r>
              <a:rPr lang="en-US" sz="2400" dirty="0" smtClean="0">
                <a:latin typeface="Arial"/>
                <a:cs typeface="Arial"/>
              </a:rPr>
              <a:t>barrel  chested </a:t>
            </a:r>
            <a:r>
              <a:rPr lang="en-US" sz="2400" dirty="0">
                <a:latin typeface="Arial"/>
                <a:cs typeface="Arial"/>
              </a:rPr>
              <a:t>nor slab sided.</a:t>
            </a:r>
            <a:endParaRPr lang="en-US" sz="2400" dirty="0" smtClean="0">
              <a:latin typeface="Arial"/>
              <a:cs typeface="Arial"/>
            </a:endParaRPr>
          </a:p>
          <a:p>
            <a:pPr eaLnBrk="1" hangingPunct="1">
              <a:lnSpc>
                <a:spcPct val="90000"/>
              </a:lnSpc>
              <a:spcAft>
                <a:spcPts val="600"/>
              </a:spcAft>
              <a:buFont typeface="Wingdings" pitchFamily="2" charset="2"/>
              <a:buChar char="§"/>
            </a:pPr>
            <a:endParaRPr lang="en-US" sz="2200" dirty="0" smtClean="0">
              <a:latin typeface="Arial"/>
              <a:cs typeface="Arial"/>
            </a:endParaRPr>
          </a:p>
        </p:txBody>
      </p:sp>
      <p:sp>
        <p:nvSpPr>
          <p:cNvPr id="4" name="Rectangle 3"/>
          <p:cNvSpPr/>
          <p:nvPr/>
        </p:nvSpPr>
        <p:spPr>
          <a:xfrm>
            <a:off x="5182553" y="6662579"/>
            <a:ext cx="3961447" cy="230832"/>
          </a:xfrm>
          <a:prstGeom prst="rect">
            <a:avLst/>
          </a:prstGeom>
        </p:spPr>
        <p:txBody>
          <a:bodyPr wrap="none">
            <a:spAutoFit/>
          </a:bodyPr>
          <a:lstStyle/>
          <a:p>
            <a:pPr algn="r"/>
            <a:r>
              <a:rPr lang="en-US" sz="900" dirty="0"/>
              <a:t>MASCUSA Breed Standard Evaluation and Education Committee 11/2013</a:t>
            </a:r>
          </a:p>
        </p:txBody>
      </p:sp>
      <p:pic>
        <p:nvPicPr>
          <p:cNvPr id="2" name="Picture 1" descr="images.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4610100" y="2146299"/>
            <a:ext cx="3632200" cy="3235405"/>
          </a:xfrm>
          <a:prstGeom prst="rect">
            <a:avLst/>
          </a:prstGeom>
        </p:spPr>
      </p:pic>
    </p:spTree>
    <p:extLst>
      <p:ext uri="{BB962C8B-B14F-4D97-AF65-F5344CB8AC3E}">
        <p14:creationId xmlns="" xmlns:p14="http://schemas.microsoft.com/office/powerpoint/2010/main" val="2694009745"/>
      </p:ext>
    </p:extLst>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Forequarters</a:t>
            </a:r>
            <a:endParaRPr lang="en-US" dirty="0">
              <a:solidFill>
                <a:schemeClr val="tx2">
                  <a:tint val="100000"/>
                  <a:shade val="90000"/>
                  <a:satMod val="250000"/>
                  <a:alpha val="100000"/>
                </a:schemeClr>
              </a:solidFill>
            </a:endParaRPr>
          </a:p>
        </p:txBody>
      </p:sp>
      <p:pic>
        <p:nvPicPr>
          <p:cNvPr id="4" name="Picture 4"/>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4445001" y="1512954"/>
            <a:ext cx="4158334" cy="287820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cxnSp>
        <p:nvCxnSpPr>
          <p:cNvPr id="3" name="Straight Connector 2"/>
          <p:cNvCxnSpPr/>
          <p:nvPr/>
        </p:nvCxnSpPr>
        <p:spPr>
          <a:xfrm flipH="1">
            <a:off x="5733860" y="2366818"/>
            <a:ext cx="373685" cy="6335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730791" y="2984024"/>
            <a:ext cx="492209" cy="4449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97184" y="1506514"/>
            <a:ext cx="3593815" cy="4093428"/>
          </a:xfrm>
          <a:prstGeom prst="rect">
            <a:avLst/>
          </a:prstGeom>
          <a:noFill/>
        </p:spPr>
        <p:txBody>
          <a:bodyPr wrap="square" rtlCol="0">
            <a:spAutoFit/>
          </a:bodyPr>
          <a:lstStyle/>
          <a:p>
            <a:pPr marL="342900" indent="-342900">
              <a:spcAft>
                <a:spcPts val="1200"/>
              </a:spcAft>
              <a:buClr>
                <a:schemeClr val="accent6"/>
              </a:buClr>
              <a:buSzPct val="70000"/>
              <a:buFont typeface="Wingdings" charset="2"/>
              <a:buChar char="Ø"/>
            </a:pPr>
            <a:r>
              <a:rPr lang="en-US" dirty="0" smtClean="0">
                <a:latin typeface="Arial Narrow"/>
                <a:cs typeface="Arial Narrow"/>
              </a:rPr>
              <a:t>Well </a:t>
            </a:r>
            <a:r>
              <a:rPr lang="en-US" dirty="0">
                <a:latin typeface="Arial Narrow"/>
                <a:cs typeface="Arial Narrow"/>
              </a:rPr>
              <a:t>conditioned and balanced with the hindquarters</a:t>
            </a:r>
            <a:r>
              <a:rPr lang="en-US" dirty="0" smtClean="0">
                <a:latin typeface="Arial Narrow"/>
                <a:cs typeface="Arial Narrow"/>
              </a:rPr>
              <a:t>.</a:t>
            </a:r>
          </a:p>
          <a:p>
            <a:pPr marL="342900" indent="-342900">
              <a:spcAft>
                <a:spcPts val="1200"/>
              </a:spcAft>
              <a:buClr>
                <a:schemeClr val="accent6"/>
              </a:buClr>
              <a:buSzPct val="70000"/>
              <a:buFont typeface="Wingdings" charset="2"/>
              <a:buChar char="Ø"/>
            </a:pPr>
            <a:r>
              <a:rPr lang="en-US" dirty="0" smtClean="0">
                <a:latin typeface="Arial Narrow"/>
                <a:cs typeface="Arial Narrow"/>
              </a:rPr>
              <a:t> Upper </a:t>
            </a:r>
            <a:r>
              <a:rPr lang="en-US" dirty="0">
                <a:latin typeface="Arial Narrow"/>
                <a:cs typeface="Arial Narrow"/>
              </a:rPr>
              <a:t>arm </a:t>
            </a:r>
            <a:r>
              <a:rPr lang="en-US" dirty="0" smtClean="0">
                <a:latin typeface="Arial Narrow"/>
                <a:cs typeface="Arial Narrow"/>
              </a:rPr>
              <a:t>(</a:t>
            </a:r>
            <a:r>
              <a:rPr lang="en-US" dirty="0" err="1" smtClean="0">
                <a:latin typeface="Arial Narrow"/>
                <a:cs typeface="Arial Narrow"/>
              </a:rPr>
              <a:t>humerus</a:t>
            </a:r>
            <a:r>
              <a:rPr lang="en-US" dirty="0" smtClean="0">
                <a:latin typeface="Arial Narrow"/>
                <a:cs typeface="Arial Narrow"/>
              </a:rPr>
              <a:t>) </a:t>
            </a:r>
            <a:r>
              <a:rPr lang="en-US" dirty="0">
                <a:latin typeface="Arial Narrow"/>
                <a:cs typeface="Arial Narrow"/>
              </a:rPr>
              <a:t>relatively the same in length as the shoulder blade.</a:t>
            </a:r>
          </a:p>
          <a:p>
            <a:pPr marL="342900" indent="-342900" eaLnBrk="1" hangingPunct="1">
              <a:spcAft>
                <a:spcPts val="1200"/>
              </a:spcAft>
              <a:buClr>
                <a:schemeClr val="accent6"/>
              </a:buClr>
              <a:buSzPct val="70000"/>
              <a:buFont typeface="Wingdings" charset="2"/>
              <a:buChar char="Ø"/>
            </a:pPr>
            <a:r>
              <a:rPr lang="en-US" dirty="0">
                <a:latin typeface="Arial Narrow"/>
                <a:cs typeface="Arial Narrow"/>
              </a:rPr>
              <a:t>Attaches at an approximate right angle to the shoulder </a:t>
            </a:r>
            <a:r>
              <a:rPr lang="en-US" dirty="0" smtClean="0">
                <a:latin typeface="Arial Narrow"/>
                <a:cs typeface="Arial Narrow"/>
              </a:rPr>
              <a:t>line</a:t>
            </a:r>
          </a:p>
        </p:txBody>
      </p:sp>
      <p:sp>
        <p:nvSpPr>
          <p:cNvPr id="5" name="Rectangle 4"/>
          <p:cNvSpPr/>
          <p:nvPr/>
        </p:nvSpPr>
        <p:spPr>
          <a:xfrm>
            <a:off x="5182553" y="6662579"/>
            <a:ext cx="3961447" cy="230832"/>
          </a:xfrm>
          <a:prstGeom prst="rect">
            <a:avLst/>
          </a:prstGeom>
        </p:spPr>
        <p:txBody>
          <a:bodyPr wrap="none">
            <a:spAutoFit/>
          </a:bodyPr>
          <a:lstStyle/>
          <a:p>
            <a:pPr algn="r"/>
            <a:r>
              <a:rPr lang="en-US" sz="900" dirty="0"/>
              <a:t>MASCUSA Breed Standard Evaluation and Education Committee 11/2013</a:t>
            </a:r>
          </a:p>
        </p:txBody>
      </p:sp>
      <p:sp>
        <p:nvSpPr>
          <p:cNvPr id="16" name="TextBox 15"/>
          <p:cNvSpPr txBox="1"/>
          <p:nvPr/>
        </p:nvSpPr>
        <p:spPr>
          <a:xfrm>
            <a:off x="600364" y="5495636"/>
            <a:ext cx="7885545" cy="830997"/>
          </a:xfrm>
          <a:prstGeom prst="rect">
            <a:avLst/>
          </a:prstGeom>
          <a:noFill/>
        </p:spPr>
        <p:txBody>
          <a:bodyPr wrap="square" rtlCol="0">
            <a:spAutoFit/>
          </a:bodyPr>
          <a:lstStyle/>
          <a:p>
            <a:pPr marL="342900" lvl="8" indent="-342900" eaLnBrk="0" fontAlgn="base" hangingPunct="0">
              <a:spcBef>
                <a:spcPct val="0"/>
              </a:spcBef>
              <a:spcAft>
                <a:spcPct val="0"/>
              </a:spcAft>
              <a:buClr>
                <a:schemeClr val="accent6"/>
              </a:buClr>
              <a:buSzPct val="70000"/>
              <a:buFont typeface="Wingdings" charset="2"/>
              <a:buChar char="Ø"/>
            </a:pPr>
            <a:r>
              <a:rPr lang="en-US" dirty="0">
                <a:latin typeface="Arial Narrow"/>
                <a:cs typeface="Arial Narrow"/>
              </a:rPr>
              <a:t>Shoulder blades long, </a:t>
            </a:r>
            <a:r>
              <a:rPr lang="en-US" dirty="0" smtClean="0">
                <a:latin typeface="Arial Narrow"/>
                <a:cs typeface="Arial Narrow"/>
              </a:rPr>
              <a:t>flat, fairly </a:t>
            </a:r>
            <a:r>
              <a:rPr lang="en-US" dirty="0">
                <a:latin typeface="Arial Narrow"/>
                <a:cs typeface="Arial Narrow"/>
              </a:rPr>
              <a:t>close set at the </a:t>
            </a:r>
            <a:r>
              <a:rPr lang="en-US" dirty="0" smtClean="0">
                <a:latin typeface="Arial Narrow"/>
                <a:cs typeface="Arial Narrow"/>
              </a:rPr>
              <a:t>withers, well </a:t>
            </a:r>
            <a:r>
              <a:rPr lang="en-US" dirty="0">
                <a:latin typeface="Arial Narrow"/>
                <a:cs typeface="Arial Narrow"/>
              </a:rPr>
              <a:t>laid back</a:t>
            </a:r>
          </a:p>
        </p:txBody>
      </p:sp>
    </p:spTree>
    <p:extLst>
      <p:ext uri="{BB962C8B-B14F-4D97-AF65-F5344CB8AC3E}">
        <p14:creationId xmlns="" xmlns:p14="http://schemas.microsoft.com/office/powerpoint/2010/main" val="850353503"/>
      </p:ext>
    </p:extLst>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Front </a:t>
            </a:r>
            <a:endParaRPr lang="en-US" dirty="0">
              <a:solidFill>
                <a:schemeClr val="tx2">
                  <a:tint val="100000"/>
                  <a:shade val="90000"/>
                  <a:satMod val="250000"/>
                  <a:alpha val="100000"/>
                </a:schemeClr>
              </a:solidFill>
            </a:endParaRPr>
          </a:p>
        </p:txBody>
      </p:sp>
      <p:sp>
        <p:nvSpPr>
          <p:cNvPr id="43011" name="Rectangle 3"/>
          <p:cNvSpPr>
            <a:spLocks noGrp="1" noChangeArrowheads="1"/>
          </p:cNvSpPr>
          <p:nvPr>
            <p:ph idx="1"/>
          </p:nvPr>
        </p:nvSpPr>
        <p:spPr>
          <a:xfrm>
            <a:off x="588377" y="2482087"/>
            <a:ext cx="4895714" cy="1997549"/>
          </a:xfrm>
        </p:spPr>
        <p:txBody>
          <a:bodyPr/>
          <a:lstStyle/>
          <a:p>
            <a:pPr eaLnBrk="1" hangingPunct="1">
              <a:lnSpc>
                <a:spcPct val="90000"/>
              </a:lnSpc>
              <a:spcAft>
                <a:spcPts val="1200"/>
              </a:spcAft>
              <a:buClr>
                <a:schemeClr val="accent6"/>
              </a:buClr>
              <a:buFont typeface="Wingdings" charset="2"/>
              <a:buChar char="Ø"/>
            </a:pPr>
            <a:r>
              <a:rPr lang="en-US" sz="2400" dirty="0" smtClean="0">
                <a:latin typeface="Arial"/>
                <a:cs typeface="Arial"/>
              </a:rPr>
              <a:t>Forelegs drop straight and perpendicular to the ground</a:t>
            </a:r>
          </a:p>
          <a:p>
            <a:pPr eaLnBrk="1" hangingPunct="1">
              <a:lnSpc>
                <a:spcPct val="90000"/>
              </a:lnSpc>
              <a:spcAft>
                <a:spcPts val="1200"/>
              </a:spcAft>
              <a:buClr>
                <a:schemeClr val="accent6"/>
              </a:buClr>
              <a:buFont typeface="Wingdings" charset="2"/>
              <a:buChar char="Ø"/>
            </a:pPr>
            <a:r>
              <a:rPr lang="en-US" sz="2400" dirty="0" smtClean="0">
                <a:latin typeface="Arial"/>
                <a:cs typeface="Arial"/>
              </a:rPr>
              <a:t>Legs straight and strong</a:t>
            </a:r>
          </a:p>
          <a:p>
            <a:pPr eaLnBrk="1" hangingPunct="1">
              <a:lnSpc>
                <a:spcPct val="90000"/>
              </a:lnSpc>
              <a:spcAft>
                <a:spcPts val="1200"/>
              </a:spcAft>
              <a:buClr>
                <a:schemeClr val="accent6"/>
              </a:buClr>
              <a:buFont typeface="Wingdings" charset="2"/>
              <a:buChar char="Ø"/>
            </a:pPr>
            <a:r>
              <a:rPr lang="en-US" sz="2400" dirty="0" smtClean="0">
                <a:latin typeface="Arial"/>
                <a:cs typeface="Arial"/>
              </a:rPr>
              <a:t>Bone strong and oval</a:t>
            </a:r>
          </a:p>
        </p:txBody>
      </p:sp>
      <p:pic>
        <p:nvPicPr>
          <p:cNvPr id="3" name="Picture 2" descr="Mail Attachment.jpe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6020662" y="1599044"/>
            <a:ext cx="2450237" cy="4673600"/>
          </a:xfrm>
          <a:prstGeom prst="rect">
            <a:avLst/>
          </a:prstGeom>
        </p:spPr>
      </p:pic>
      <p:sp>
        <p:nvSpPr>
          <p:cNvPr id="2" name="Rectangle 1"/>
          <p:cNvSpPr/>
          <p:nvPr/>
        </p:nvSpPr>
        <p:spPr>
          <a:xfrm>
            <a:off x="5182553" y="6662579"/>
            <a:ext cx="3961447" cy="230832"/>
          </a:xfrm>
          <a:prstGeom prst="rect">
            <a:avLst/>
          </a:prstGeom>
        </p:spPr>
        <p:txBody>
          <a:bodyPr wrap="none">
            <a:spAutoFit/>
          </a:bodyPr>
          <a:lstStyle/>
          <a:p>
            <a:pPr algn="r"/>
            <a:r>
              <a:rPr lang="en-US" sz="900" dirty="0"/>
              <a:t>MASCUSA Breed Standard Evaluation and Education Committee 11/2013</a:t>
            </a:r>
          </a:p>
        </p:txBody>
      </p:sp>
      <p:sp>
        <p:nvSpPr>
          <p:cNvPr id="4" name="TextBox 3"/>
          <p:cNvSpPr txBox="1"/>
          <p:nvPr/>
        </p:nvSpPr>
        <p:spPr>
          <a:xfrm>
            <a:off x="531091" y="6442364"/>
            <a:ext cx="2363122" cy="246221"/>
          </a:xfrm>
          <a:prstGeom prst="rect">
            <a:avLst/>
          </a:prstGeom>
          <a:noFill/>
        </p:spPr>
        <p:txBody>
          <a:bodyPr wrap="none" rtlCol="0">
            <a:spAutoFit/>
          </a:bodyPr>
          <a:lstStyle/>
          <a:p>
            <a:r>
              <a:rPr lang="en-US" sz="1000" dirty="0"/>
              <a:t>Illustrations courtesy of Vicky </a:t>
            </a:r>
            <a:r>
              <a:rPr lang="en-US" sz="1000" dirty="0" err="1"/>
              <a:t>Mistretta</a:t>
            </a:r>
            <a:endParaRPr lang="en-US" sz="1000" dirty="0"/>
          </a:p>
        </p:txBody>
      </p:sp>
    </p:spTree>
    <p:extLst>
      <p:ext uri="{BB962C8B-B14F-4D97-AF65-F5344CB8AC3E}">
        <p14:creationId xmlns="" xmlns:p14="http://schemas.microsoft.com/office/powerpoint/2010/main" val="1430947439"/>
      </p:ext>
    </p:extLst>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Elbow</a:t>
            </a:r>
            <a:endParaRPr lang="en-US" dirty="0">
              <a:solidFill>
                <a:schemeClr val="tx2">
                  <a:tint val="100000"/>
                  <a:shade val="90000"/>
                  <a:satMod val="250000"/>
                  <a:alpha val="100000"/>
                </a:schemeClr>
              </a:solidFill>
            </a:endParaRPr>
          </a:p>
        </p:txBody>
      </p:sp>
      <p:sp>
        <p:nvSpPr>
          <p:cNvPr id="8" name="Rectangle 3"/>
          <p:cNvSpPr txBox="1">
            <a:spLocks noChangeArrowheads="1"/>
          </p:cNvSpPr>
          <p:nvPr/>
        </p:nvSpPr>
        <p:spPr bwMode="auto">
          <a:xfrm>
            <a:off x="406550" y="5392881"/>
            <a:ext cx="8118605" cy="11730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eaLnBrk="1" hangingPunct="1">
              <a:buClr>
                <a:schemeClr val="accent6"/>
              </a:buClr>
              <a:buFont typeface="Wingdings" charset="2"/>
              <a:buChar char="Ø"/>
            </a:pPr>
            <a:r>
              <a:rPr lang="en-US" sz="2400" dirty="0" smtClean="0">
                <a:solidFill>
                  <a:schemeClr val="accent4">
                    <a:lumMod val="40000"/>
                    <a:lumOff val="60000"/>
                  </a:schemeClr>
                </a:solidFill>
                <a:latin typeface="Arial Narrow" pitchFamily="34" charset="0"/>
                <a:cs typeface="Arial" pitchFamily="34" charset="0"/>
              </a:rPr>
              <a:t>The elbow joint is equidistant from the ground to the withers</a:t>
            </a:r>
            <a:endParaRPr lang="en-US" sz="2400" dirty="0">
              <a:solidFill>
                <a:schemeClr val="accent4">
                  <a:lumMod val="40000"/>
                  <a:lumOff val="60000"/>
                </a:schemeClr>
              </a:solidFill>
              <a:latin typeface="Arial Narrow" pitchFamily="34" charset="0"/>
              <a:cs typeface="Arial" pitchFamily="34" charset="0"/>
            </a:endParaRPr>
          </a:p>
          <a:p>
            <a:pPr eaLnBrk="1" hangingPunct="1">
              <a:buClr>
                <a:schemeClr val="accent6"/>
              </a:buClr>
              <a:buFont typeface="Wingdings" charset="2"/>
              <a:buChar char="Ø"/>
            </a:pPr>
            <a:r>
              <a:rPr lang="en-US" sz="2400" dirty="0">
                <a:solidFill>
                  <a:schemeClr val="accent4">
                    <a:lumMod val="40000"/>
                    <a:lumOff val="60000"/>
                  </a:schemeClr>
                </a:solidFill>
                <a:latin typeface="Arial Narrow" pitchFamily="34" charset="0"/>
                <a:cs typeface="Arial" pitchFamily="34" charset="0"/>
              </a:rPr>
              <a:t>Viewed </a:t>
            </a:r>
            <a:r>
              <a:rPr lang="en-US" sz="2400" dirty="0" smtClean="0">
                <a:solidFill>
                  <a:schemeClr val="accent4">
                    <a:lumMod val="40000"/>
                    <a:lumOff val="60000"/>
                  </a:schemeClr>
                </a:solidFill>
                <a:latin typeface="Arial Narrow" pitchFamily="34" charset="0"/>
                <a:cs typeface="Arial" pitchFamily="34" charset="0"/>
              </a:rPr>
              <a:t>from the side</a:t>
            </a:r>
            <a:r>
              <a:rPr lang="en-US" sz="2400" dirty="0">
                <a:solidFill>
                  <a:schemeClr val="accent4">
                    <a:lumMod val="40000"/>
                    <a:lumOff val="60000"/>
                  </a:schemeClr>
                </a:solidFill>
                <a:latin typeface="Arial Narrow" pitchFamily="34" charset="0"/>
                <a:cs typeface="Arial" pitchFamily="34" charset="0"/>
              </a:rPr>
              <a:t>, </a:t>
            </a:r>
            <a:r>
              <a:rPr lang="en-US" sz="2400" dirty="0" smtClean="0">
                <a:solidFill>
                  <a:schemeClr val="accent4">
                    <a:lumMod val="40000"/>
                    <a:lumOff val="60000"/>
                  </a:schemeClr>
                </a:solidFill>
                <a:latin typeface="Arial Narrow" pitchFamily="34" charset="0"/>
                <a:cs typeface="Arial" pitchFamily="34" charset="0"/>
              </a:rPr>
              <a:t>the elbow should be directly under the withers </a:t>
            </a:r>
            <a:endParaRPr lang="en-US" sz="2400" dirty="0">
              <a:solidFill>
                <a:schemeClr val="accent4">
                  <a:lumMod val="40000"/>
                  <a:lumOff val="60000"/>
                </a:schemeClr>
              </a:solidFill>
              <a:latin typeface="Arial Narrow" pitchFamily="34" charset="0"/>
              <a:cs typeface="Arial" pitchFamily="34" charset="0"/>
            </a:endParaRPr>
          </a:p>
          <a:p>
            <a:pPr eaLnBrk="1" hangingPunct="1">
              <a:buClr>
                <a:schemeClr val="accent6"/>
              </a:buClr>
              <a:buFont typeface="Wingdings" charset="2"/>
              <a:buChar char="Ø"/>
            </a:pPr>
            <a:r>
              <a:rPr lang="en-US" sz="2400" dirty="0">
                <a:solidFill>
                  <a:schemeClr val="accent4">
                    <a:lumMod val="40000"/>
                    <a:lumOff val="60000"/>
                  </a:schemeClr>
                </a:solidFill>
                <a:latin typeface="Arial Narrow" pitchFamily="34" charset="0"/>
                <a:cs typeface="Arial" pitchFamily="34" charset="0"/>
              </a:rPr>
              <a:t>The </a:t>
            </a:r>
            <a:r>
              <a:rPr lang="en-US" sz="2400" dirty="0" smtClean="0">
                <a:solidFill>
                  <a:schemeClr val="accent4">
                    <a:lumMod val="40000"/>
                    <a:lumOff val="60000"/>
                  </a:schemeClr>
                </a:solidFill>
                <a:latin typeface="Arial Narrow" pitchFamily="34" charset="0"/>
                <a:cs typeface="Arial" pitchFamily="34" charset="0"/>
              </a:rPr>
              <a:t>elbows should be close to the ribs without looseness</a:t>
            </a:r>
            <a:endParaRPr lang="en-US" sz="2400" dirty="0">
              <a:solidFill>
                <a:schemeClr val="accent4">
                  <a:lumMod val="40000"/>
                  <a:lumOff val="60000"/>
                </a:schemeClr>
              </a:solidFill>
              <a:latin typeface="Arial Narrow" pitchFamily="34" charset="0"/>
              <a:cs typeface="Arial" pitchFamily="34" charset="0"/>
            </a:endParaRPr>
          </a:p>
        </p:txBody>
      </p:sp>
      <p:sp>
        <p:nvSpPr>
          <p:cNvPr id="2" name="TextBox 1"/>
          <p:cNvSpPr txBox="1"/>
          <p:nvPr/>
        </p:nvSpPr>
        <p:spPr>
          <a:xfrm>
            <a:off x="5182553" y="6662579"/>
            <a:ext cx="3961447" cy="230832"/>
          </a:xfrm>
          <a:prstGeom prst="rect">
            <a:avLst/>
          </a:prstGeom>
          <a:noFill/>
        </p:spPr>
        <p:txBody>
          <a:bodyPr wrap="none" rtlCol="0">
            <a:spAutoFit/>
          </a:bodyPr>
          <a:lstStyle/>
          <a:p>
            <a:pPr algn="r"/>
            <a:r>
              <a:rPr lang="en-US" sz="900" dirty="0"/>
              <a:t>MASCUSA Breed Standard Evaluation and Education Committee 11/2013</a:t>
            </a:r>
          </a:p>
        </p:txBody>
      </p:sp>
      <p:pic>
        <p:nvPicPr>
          <p:cNvPr id="4" name="Picture 3" descr="Mail Attachment copy.jpe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2324101" y="1498600"/>
            <a:ext cx="4508500" cy="3382912"/>
          </a:xfrm>
          <a:prstGeom prst="rect">
            <a:avLst/>
          </a:prstGeom>
        </p:spPr>
      </p:pic>
      <p:sp>
        <p:nvSpPr>
          <p:cNvPr id="5" name="TextBox 4"/>
          <p:cNvSpPr txBox="1"/>
          <p:nvPr/>
        </p:nvSpPr>
        <p:spPr>
          <a:xfrm>
            <a:off x="685800" y="4927600"/>
            <a:ext cx="7772400" cy="307777"/>
          </a:xfrm>
          <a:prstGeom prst="rect">
            <a:avLst/>
          </a:prstGeom>
          <a:noFill/>
        </p:spPr>
        <p:txBody>
          <a:bodyPr wrap="square" rtlCol="0">
            <a:spAutoFit/>
          </a:bodyPr>
          <a:lstStyle/>
          <a:p>
            <a:pPr algn="ctr"/>
            <a:r>
              <a:rPr lang="en-US" sz="1400" dirty="0"/>
              <a:t>Note: The dog is NOT square. The width is longer than height, it’s an optical illusion.</a:t>
            </a:r>
          </a:p>
        </p:txBody>
      </p:sp>
    </p:spTree>
    <p:extLst>
      <p:ext uri="{BB962C8B-B14F-4D97-AF65-F5344CB8AC3E}">
        <p14:creationId xmlns="" xmlns:p14="http://schemas.microsoft.com/office/powerpoint/2010/main" val="3485726229"/>
      </p:ext>
    </p:extLst>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marL="54864" indent="0" eaLnBrk="1" fontAlgn="auto" hangingPunct="1">
              <a:spcAft>
                <a:spcPts val="0"/>
              </a:spcAft>
              <a:defRPr/>
            </a:pPr>
            <a:r>
              <a:rPr lang="en-US" dirty="0">
                <a:solidFill>
                  <a:schemeClr val="tx2">
                    <a:tint val="100000"/>
                    <a:shade val="90000"/>
                    <a:satMod val="250000"/>
                    <a:alpha val="100000"/>
                  </a:schemeClr>
                </a:solidFill>
              </a:rPr>
              <a:t>Feet</a:t>
            </a:r>
          </a:p>
        </p:txBody>
      </p:sp>
      <p:sp>
        <p:nvSpPr>
          <p:cNvPr id="44035" name="Rectangle 3"/>
          <p:cNvSpPr>
            <a:spLocks noGrp="1" noChangeArrowheads="1"/>
          </p:cNvSpPr>
          <p:nvPr>
            <p:ph idx="1"/>
          </p:nvPr>
        </p:nvSpPr>
        <p:spPr>
          <a:xfrm>
            <a:off x="533400" y="1676399"/>
            <a:ext cx="4881418" cy="4777509"/>
          </a:xfrm>
        </p:spPr>
        <p:txBody>
          <a:bodyPr/>
          <a:lstStyle/>
          <a:p>
            <a:pPr eaLnBrk="1" hangingPunct="1">
              <a:spcAft>
                <a:spcPts val="1200"/>
              </a:spcAft>
              <a:buClr>
                <a:schemeClr val="accent6"/>
              </a:buClr>
              <a:buFont typeface="Wingdings" charset="2"/>
              <a:buChar char="Ø"/>
            </a:pPr>
            <a:r>
              <a:rPr lang="en-US" sz="2400" dirty="0">
                <a:latin typeface="Arial Narrow"/>
                <a:cs typeface="Arial Narrow"/>
              </a:rPr>
              <a:t>Pasterns: Short, thick and strong, but still flexible, showing a slight angle when viewed from the side</a:t>
            </a:r>
          </a:p>
          <a:p>
            <a:pPr eaLnBrk="1" hangingPunct="1">
              <a:spcAft>
                <a:spcPts val="1200"/>
              </a:spcAft>
              <a:buClr>
                <a:schemeClr val="accent6"/>
              </a:buClr>
              <a:buFont typeface="Wingdings" charset="2"/>
              <a:buChar char="Ø"/>
            </a:pPr>
            <a:r>
              <a:rPr lang="en-US" sz="2400" dirty="0" smtClean="0">
                <a:latin typeface="Arial Narrow" pitchFamily="34" charset="0"/>
              </a:rPr>
              <a:t>Front and rear feet are oval</a:t>
            </a:r>
          </a:p>
          <a:p>
            <a:pPr eaLnBrk="1" hangingPunct="1">
              <a:spcAft>
                <a:spcPts val="1200"/>
              </a:spcAft>
              <a:buClr>
                <a:schemeClr val="accent6"/>
              </a:buClr>
              <a:buFont typeface="Wingdings" charset="2"/>
              <a:buChar char="Ø"/>
            </a:pPr>
            <a:r>
              <a:rPr lang="en-US" sz="2400" dirty="0" smtClean="0">
                <a:latin typeface="Arial Narrow" pitchFamily="34" charset="0"/>
              </a:rPr>
              <a:t>Compact</a:t>
            </a:r>
          </a:p>
          <a:p>
            <a:pPr eaLnBrk="1" hangingPunct="1">
              <a:spcAft>
                <a:spcPts val="1200"/>
              </a:spcAft>
              <a:buClr>
                <a:schemeClr val="accent6"/>
              </a:buClr>
              <a:buFont typeface="Wingdings" charset="2"/>
              <a:buChar char="Ø"/>
            </a:pPr>
            <a:r>
              <a:rPr lang="en-US" sz="2400" dirty="0" smtClean="0">
                <a:latin typeface="Arial Narrow" pitchFamily="34" charset="0"/>
              </a:rPr>
              <a:t>Toes close knit and well arched</a:t>
            </a:r>
          </a:p>
          <a:p>
            <a:pPr eaLnBrk="1" hangingPunct="1">
              <a:spcAft>
                <a:spcPts val="1200"/>
              </a:spcAft>
              <a:buClr>
                <a:schemeClr val="accent6"/>
              </a:buClr>
              <a:buFont typeface="Wingdings" charset="2"/>
              <a:buChar char="Ø"/>
            </a:pPr>
            <a:r>
              <a:rPr lang="en-US" sz="2400" dirty="0" smtClean="0">
                <a:latin typeface="Arial Narrow" pitchFamily="34" charset="0"/>
              </a:rPr>
              <a:t>Pads thick and resilient</a:t>
            </a:r>
          </a:p>
          <a:p>
            <a:pPr eaLnBrk="1" hangingPunct="1">
              <a:spcAft>
                <a:spcPts val="1200"/>
              </a:spcAft>
              <a:buClr>
                <a:schemeClr val="accent6"/>
              </a:buClr>
              <a:buFont typeface="Wingdings" charset="2"/>
              <a:buChar char="Ø"/>
            </a:pPr>
            <a:r>
              <a:rPr lang="en-US" sz="2400" dirty="0" smtClean="0">
                <a:latin typeface="Arial Narrow" pitchFamily="34" charset="0"/>
              </a:rPr>
              <a:t>Nails short and strong and any color</a:t>
            </a:r>
          </a:p>
          <a:p>
            <a:pPr eaLnBrk="1" hangingPunct="1">
              <a:spcAft>
                <a:spcPts val="1200"/>
              </a:spcAft>
              <a:buClr>
                <a:schemeClr val="accent6"/>
              </a:buClr>
              <a:buFont typeface="Wingdings" charset="2"/>
              <a:buChar char="Ø"/>
            </a:pPr>
            <a:r>
              <a:rPr lang="en-US" sz="2400" dirty="0">
                <a:latin typeface="Arial Narrow" pitchFamily="34" charset="0"/>
              </a:rPr>
              <a:t>Front dewclaws should be </a:t>
            </a:r>
            <a:r>
              <a:rPr lang="en-US" sz="2400" dirty="0" smtClean="0">
                <a:latin typeface="Arial Narrow" pitchFamily="34" charset="0"/>
              </a:rPr>
              <a:t>removed</a:t>
            </a:r>
          </a:p>
          <a:p>
            <a:pPr eaLnBrk="1" hangingPunct="1">
              <a:spcAft>
                <a:spcPts val="1200"/>
              </a:spcAft>
              <a:buClr>
                <a:schemeClr val="accent6"/>
              </a:buClr>
              <a:buFont typeface="Wingdings" charset="2"/>
              <a:buChar char="Ø"/>
            </a:pPr>
            <a:endParaRPr lang="en-US" sz="2400" dirty="0">
              <a:latin typeface="Arial Narrow" pitchFamily="34" charset="0"/>
            </a:endParaRPr>
          </a:p>
          <a:p>
            <a:pPr marL="0" indent="0" eaLnBrk="1" hangingPunct="1">
              <a:spcAft>
                <a:spcPts val="1200"/>
              </a:spcAft>
              <a:buNone/>
            </a:pPr>
            <a:endParaRPr lang="en-US" sz="2400" dirty="0" smtClean="0">
              <a:latin typeface="Arial Narrow" pitchFamily="34" charset="0"/>
            </a:endParaRPr>
          </a:p>
          <a:p>
            <a:pPr eaLnBrk="1" hangingPunct="1">
              <a:spcAft>
                <a:spcPts val="1200"/>
              </a:spcAft>
              <a:buFont typeface="Wingdings" pitchFamily="2" charset="2"/>
              <a:buChar char="§"/>
            </a:pPr>
            <a:endParaRPr lang="en-US" sz="2400" dirty="0" smtClean="0">
              <a:latin typeface="Arial Narrow" pitchFamily="34" charset="0"/>
            </a:endParaRPr>
          </a:p>
        </p:txBody>
      </p:sp>
      <p:sp>
        <p:nvSpPr>
          <p:cNvPr id="2" name="Rectangle 1"/>
          <p:cNvSpPr/>
          <p:nvPr/>
        </p:nvSpPr>
        <p:spPr>
          <a:xfrm>
            <a:off x="5182553" y="6662579"/>
            <a:ext cx="3961447" cy="230832"/>
          </a:xfrm>
          <a:prstGeom prst="rect">
            <a:avLst/>
          </a:prstGeom>
        </p:spPr>
        <p:txBody>
          <a:bodyPr wrap="none">
            <a:spAutoFit/>
          </a:bodyPr>
          <a:lstStyle/>
          <a:p>
            <a:pPr algn="r"/>
            <a:r>
              <a:rPr lang="en-US" sz="900" dirty="0"/>
              <a:t>MASCUSA Breed Standard Evaluation and Education Committee 11/2013</a:t>
            </a:r>
          </a:p>
        </p:txBody>
      </p:sp>
      <p:sp>
        <p:nvSpPr>
          <p:cNvPr id="3" name="TextBox 2"/>
          <p:cNvSpPr txBox="1"/>
          <p:nvPr/>
        </p:nvSpPr>
        <p:spPr>
          <a:xfrm>
            <a:off x="542636" y="6442517"/>
            <a:ext cx="2363122" cy="246221"/>
          </a:xfrm>
          <a:prstGeom prst="rect">
            <a:avLst/>
          </a:prstGeom>
          <a:noFill/>
        </p:spPr>
        <p:txBody>
          <a:bodyPr wrap="none" rtlCol="0">
            <a:spAutoFit/>
          </a:bodyPr>
          <a:lstStyle/>
          <a:p>
            <a:r>
              <a:rPr lang="en-US" sz="1000" dirty="0"/>
              <a:t>Illustrations courtesy of Vicky </a:t>
            </a:r>
            <a:r>
              <a:rPr lang="en-US" sz="1000" dirty="0" err="1"/>
              <a:t>Mistretta</a:t>
            </a:r>
            <a:endParaRPr lang="en-US" sz="1000" dirty="0"/>
          </a:p>
        </p:txBody>
      </p:sp>
      <p:pic>
        <p:nvPicPr>
          <p:cNvPr id="7" name="Picture 6" descr="pastern.jpe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5422900" y="1981200"/>
            <a:ext cx="3067050" cy="4089400"/>
          </a:xfrm>
          <a:prstGeom prst="rect">
            <a:avLst/>
          </a:prstGeom>
        </p:spPr>
      </p:pic>
    </p:spTree>
    <p:extLst>
      <p:ext uri="{BB962C8B-B14F-4D97-AF65-F5344CB8AC3E}">
        <p14:creationId xmlns="" xmlns:p14="http://schemas.microsoft.com/office/powerpoint/2010/main" val="3934267663"/>
      </p:ext>
    </p:extLst>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Our Heritage</a:t>
            </a:r>
            <a:endParaRPr lang="en-US" dirty="0">
              <a:solidFill>
                <a:schemeClr val="tx2">
                  <a:tint val="100000"/>
                  <a:shade val="90000"/>
                  <a:satMod val="250000"/>
                  <a:alpha val="100000"/>
                </a:schemeClr>
              </a:solidFill>
            </a:endParaRPr>
          </a:p>
        </p:txBody>
      </p:sp>
      <p:pic>
        <p:nvPicPr>
          <p:cNvPr id="17412" name="Picture 4" descr="C:\Users\Owner\Desktop\mas power point\5_1_10_Jaxx_parallel_driving_on_cross_drive.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457200" y="4193771"/>
            <a:ext cx="3048000" cy="173672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4" name="Picture 5"/>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5105400" y="1959768"/>
            <a:ext cx="2743200" cy="1806575"/>
          </a:xfrm>
          <a:prstGeom prst="rect">
            <a:avLst/>
          </a:prstGeom>
          <a:ln>
            <a:noFill/>
          </a:ln>
          <a:effectLst>
            <a:outerShdw blurRad="292100" dist="139700" dir="2700000" algn="tl" rotWithShape="0">
              <a:srgbClr val="333333">
                <a:alpha val="65000"/>
              </a:srgbClr>
            </a:outerShdw>
          </a:effectLst>
        </p:spPr>
      </p:pic>
      <p:pic>
        <p:nvPicPr>
          <p:cNvPr id="2050" name="Picture 2" descr="C:\Users\Owner\Desktop\mas power point\Crystal_working-247x127.jpg"/>
          <p:cNvPicPr>
            <a:picLocks noChangeAspect="1" noChangeArrowheads="1"/>
          </p:cNvPicPr>
          <p:nvPr/>
        </p:nvPicPr>
        <p:blipFill>
          <a:blip r:embed="rId5" cstate="print">
            <a:extLst>
              <a:ext uri="{28A0092B-C50C-407E-A947-70E740481C1C}">
                <a14:useLocalDpi xmlns="" xmlns:a14="http://schemas.microsoft.com/office/drawing/2010/main"/>
              </a:ext>
            </a:extLst>
          </a:blip>
          <a:srcRect/>
          <a:stretch>
            <a:fillRect/>
          </a:stretch>
        </p:blipFill>
        <p:spPr bwMode="auto">
          <a:xfrm>
            <a:off x="974937" y="2034379"/>
            <a:ext cx="3368463" cy="173196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5222240" y="6664959"/>
            <a:ext cx="3921760" cy="230832"/>
          </a:xfrm>
          <a:prstGeom prst="rect">
            <a:avLst/>
          </a:prstGeom>
          <a:noFill/>
        </p:spPr>
        <p:txBody>
          <a:bodyPr wrap="square" rtlCol="0">
            <a:spAutoFit/>
          </a:bodyPr>
          <a:lstStyle/>
          <a:p>
            <a:pPr algn="r"/>
            <a:r>
              <a:rPr lang="en-US" sz="900" dirty="0"/>
              <a:t>MASCUSA Breed Standard Evaluation and Education Committee 11/</a:t>
            </a:r>
            <a:r>
              <a:rPr lang="en-US" sz="900" dirty="0" smtClean="0"/>
              <a:t>2013</a:t>
            </a:r>
            <a:endParaRPr lang="en-US" sz="900" dirty="0"/>
          </a:p>
        </p:txBody>
      </p:sp>
      <p:pic>
        <p:nvPicPr>
          <p:cNvPr id="8" name="Picture 7"/>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4544484" y="4293120"/>
            <a:ext cx="2743200" cy="1889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265157500"/>
      </p:ext>
    </p:extLst>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Hindquarters</a:t>
            </a:r>
            <a:endParaRPr lang="en-US" dirty="0">
              <a:solidFill>
                <a:schemeClr val="tx2">
                  <a:tint val="100000"/>
                  <a:shade val="90000"/>
                  <a:satMod val="250000"/>
                  <a:alpha val="100000"/>
                </a:schemeClr>
              </a:solidFill>
            </a:endParaRPr>
          </a:p>
        </p:txBody>
      </p:sp>
      <p:sp>
        <p:nvSpPr>
          <p:cNvPr id="46083" name="Rectangle 3"/>
          <p:cNvSpPr>
            <a:spLocks noGrp="1" noChangeArrowheads="1"/>
          </p:cNvSpPr>
          <p:nvPr>
            <p:ph idx="1"/>
          </p:nvPr>
        </p:nvSpPr>
        <p:spPr>
          <a:xfrm>
            <a:off x="577274" y="1812636"/>
            <a:ext cx="2932546" cy="3798455"/>
          </a:xfrm>
        </p:spPr>
        <p:txBody>
          <a:bodyPr/>
          <a:lstStyle/>
          <a:p>
            <a:pPr eaLnBrk="1" hangingPunct="1">
              <a:spcAft>
                <a:spcPts val="1200"/>
              </a:spcAft>
              <a:buClr>
                <a:schemeClr val="accent6"/>
              </a:buClr>
              <a:buFont typeface="Wingdings" charset="2"/>
              <a:buChar char="Ø"/>
            </a:pPr>
            <a:r>
              <a:rPr lang="en-US" sz="2400" dirty="0" smtClean="0">
                <a:latin typeface="Arial Narrow" pitchFamily="34" charset="0"/>
              </a:rPr>
              <a:t>Hindquarter angulation mirrors the forequarter angulation</a:t>
            </a:r>
          </a:p>
          <a:p>
            <a:pPr eaLnBrk="1" hangingPunct="1">
              <a:spcAft>
                <a:spcPts val="1200"/>
              </a:spcAft>
              <a:buClr>
                <a:schemeClr val="accent6"/>
              </a:buClr>
              <a:buFont typeface="Wingdings" charset="2"/>
              <a:buChar char="Ø"/>
            </a:pPr>
            <a:r>
              <a:rPr lang="en-US" sz="2400" dirty="0" smtClean="0">
                <a:latin typeface="Arial Narrow" pitchFamily="34" charset="0"/>
              </a:rPr>
              <a:t>Stifles clearly defined </a:t>
            </a:r>
          </a:p>
          <a:p>
            <a:pPr eaLnBrk="1" hangingPunct="1">
              <a:spcAft>
                <a:spcPts val="1200"/>
              </a:spcAft>
              <a:buClr>
                <a:schemeClr val="accent6"/>
              </a:buClr>
              <a:buFont typeface="Wingdings" charset="2"/>
              <a:buChar char="Ø"/>
            </a:pPr>
            <a:r>
              <a:rPr lang="en-US" sz="2400" dirty="0">
                <a:latin typeface="Arial Narrow" pitchFamily="34" charset="0"/>
              </a:rPr>
              <a:t>Hindquarters width is </a:t>
            </a:r>
            <a:r>
              <a:rPr lang="en-US" sz="2400" i="1" dirty="0">
                <a:latin typeface="Arial Narrow" pitchFamily="34" charset="0"/>
              </a:rPr>
              <a:t>approximately</a:t>
            </a:r>
            <a:r>
              <a:rPr lang="en-US" sz="2400" dirty="0">
                <a:latin typeface="Arial Narrow" pitchFamily="34" charset="0"/>
              </a:rPr>
              <a:t> equal to the forequarters width at the shoulders</a:t>
            </a:r>
          </a:p>
          <a:p>
            <a:pPr eaLnBrk="1" hangingPunct="1">
              <a:spcAft>
                <a:spcPts val="1200"/>
              </a:spcAft>
              <a:buClr>
                <a:schemeClr val="accent6"/>
              </a:buClr>
              <a:buFont typeface="Wingdings" charset="2"/>
              <a:buChar char="Ø"/>
            </a:pPr>
            <a:endParaRPr lang="en-US" sz="2400" dirty="0" smtClean="0">
              <a:latin typeface="Arial Narrow" pitchFamily="34" charset="0"/>
            </a:endParaRPr>
          </a:p>
          <a:p>
            <a:pPr marL="0" indent="0" eaLnBrk="1" hangingPunct="1">
              <a:spcAft>
                <a:spcPts val="1200"/>
              </a:spcAft>
              <a:buNone/>
            </a:pPr>
            <a:endParaRPr lang="en-US" sz="2400" dirty="0" smtClean="0">
              <a:latin typeface="Arial Narrow" pitchFamily="34" charset="0"/>
            </a:endParaRPr>
          </a:p>
        </p:txBody>
      </p:sp>
      <p:sp>
        <p:nvSpPr>
          <p:cNvPr id="5" name="Rectangle 4"/>
          <p:cNvSpPr/>
          <p:nvPr/>
        </p:nvSpPr>
        <p:spPr>
          <a:xfrm>
            <a:off x="5182553" y="6662579"/>
            <a:ext cx="3961447" cy="230832"/>
          </a:xfrm>
          <a:prstGeom prst="rect">
            <a:avLst/>
          </a:prstGeom>
        </p:spPr>
        <p:txBody>
          <a:bodyPr wrap="none">
            <a:spAutoFit/>
          </a:bodyPr>
          <a:lstStyle/>
          <a:p>
            <a:pPr algn="r"/>
            <a:r>
              <a:rPr lang="en-US" sz="900" dirty="0"/>
              <a:t>MASCUSA Breed Standard Evaluation and Education Committee 11/2013</a:t>
            </a:r>
          </a:p>
        </p:txBody>
      </p:sp>
      <p:sp>
        <p:nvSpPr>
          <p:cNvPr id="13" name="TextBox 12"/>
          <p:cNvSpPr txBox="1"/>
          <p:nvPr/>
        </p:nvSpPr>
        <p:spPr>
          <a:xfrm>
            <a:off x="496455" y="6442364"/>
            <a:ext cx="2363122" cy="246221"/>
          </a:xfrm>
          <a:prstGeom prst="rect">
            <a:avLst/>
          </a:prstGeom>
          <a:noFill/>
        </p:spPr>
        <p:txBody>
          <a:bodyPr wrap="none" rtlCol="0">
            <a:spAutoFit/>
          </a:bodyPr>
          <a:lstStyle/>
          <a:p>
            <a:r>
              <a:rPr lang="en-US" sz="1000" dirty="0"/>
              <a:t>Illustrations courtesy of Vicky </a:t>
            </a:r>
            <a:r>
              <a:rPr lang="en-US" sz="1000" dirty="0" err="1"/>
              <a:t>Mistretta</a:t>
            </a:r>
            <a:endParaRPr lang="en-US" sz="1000" dirty="0"/>
          </a:p>
        </p:txBody>
      </p:sp>
      <p:pic>
        <p:nvPicPr>
          <p:cNvPr id="2" name="Picture 1" descr="P.2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3721100" y="1803400"/>
            <a:ext cx="4851400" cy="4191000"/>
          </a:xfrm>
          <a:prstGeom prst="rect">
            <a:avLst/>
          </a:prstGeom>
        </p:spPr>
      </p:pic>
    </p:spTree>
    <p:extLst>
      <p:ext uri="{BB962C8B-B14F-4D97-AF65-F5344CB8AC3E}">
        <p14:creationId xmlns="" xmlns:p14="http://schemas.microsoft.com/office/powerpoint/2010/main" val="1808370829"/>
      </p:ext>
    </p:extLst>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marL="54864" indent="0" eaLnBrk="1" fontAlgn="auto" hangingPunct="1">
              <a:spcAft>
                <a:spcPts val="0"/>
              </a:spcAft>
              <a:defRPr/>
            </a:pPr>
            <a:r>
              <a:rPr lang="en-US" dirty="0">
                <a:solidFill>
                  <a:schemeClr val="tx2">
                    <a:tint val="100000"/>
                    <a:shade val="90000"/>
                    <a:satMod val="250000"/>
                    <a:alpha val="100000"/>
                  </a:schemeClr>
                </a:solidFill>
              </a:rPr>
              <a:t>Hocks</a:t>
            </a:r>
          </a:p>
        </p:txBody>
      </p:sp>
      <p:sp>
        <p:nvSpPr>
          <p:cNvPr id="47107" name="Rectangle 3"/>
          <p:cNvSpPr>
            <a:spLocks noGrp="1" noChangeArrowheads="1"/>
          </p:cNvSpPr>
          <p:nvPr>
            <p:ph idx="1"/>
          </p:nvPr>
        </p:nvSpPr>
        <p:spPr>
          <a:xfrm>
            <a:off x="304800" y="1696720"/>
            <a:ext cx="5086927" cy="1593736"/>
          </a:xfrm>
        </p:spPr>
        <p:txBody>
          <a:bodyPr/>
          <a:lstStyle/>
          <a:p>
            <a:pPr marL="404812" indent="-342900" eaLnBrk="1" hangingPunct="1">
              <a:spcAft>
                <a:spcPts val="1200"/>
              </a:spcAft>
              <a:buClr>
                <a:schemeClr val="accent6"/>
              </a:buClr>
              <a:buFont typeface="Wingdings" charset="2"/>
              <a:buChar char="Ø"/>
            </a:pPr>
            <a:r>
              <a:rPr lang="en-US" sz="2400" dirty="0" smtClean="0">
                <a:latin typeface="Arial Narrow" pitchFamily="34" charset="0"/>
              </a:rPr>
              <a:t>Hocks are short</a:t>
            </a:r>
          </a:p>
          <a:p>
            <a:pPr marL="404812" indent="-342900" eaLnBrk="1" hangingPunct="1">
              <a:spcAft>
                <a:spcPts val="1200"/>
              </a:spcAft>
              <a:buClr>
                <a:schemeClr val="accent6"/>
              </a:buClr>
              <a:buFont typeface="Wingdings" charset="2"/>
              <a:buChar char="Ø"/>
            </a:pPr>
            <a:r>
              <a:rPr lang="en-US" sz="2400" dirty="0" smtClean="0">
                <a:latin typeface="Arial Narrow" pitchFamily="34" charset="0"/>
              </a:rPr>
              <a:t>Perpendicular and parallel to each other</a:t>
            </a:r>
          </a:p>
          <a:p>
            <a:pPr marL="404812" indent="-342900" eaLnBrk="1" hangingPunct="1">
              <a:spcAft>
                <a:spcPts val="1200"/>
              </a:spcAft>
              <a:buClr>
                <a:schemeClr val="accent6"/>
              </a:buClr>
              <a:buFont typeface="Wingdings" charset="2"/>
              <a:buChar char="Ø"/>
            </a:pPr>
            <a:r>
              <a:rPr lang="en-US" sz="2400" dirty="0" smtClean="0">
                <a:latin typeface="Arial Narrow" pitchFamily="34" charset="0"/>
              </a:rPr>
              <a:t>Rear dewclaws should be removed</a:t>
            </a:r>
          </a:p>
          <a:p>
            <a:pPr indent="-230188" eaLnBrk="1" hangingPunct="1">
              <a:spcAft>
                <a:spcPts val="1200"/>
              </a:spcAft>
              <a:buFont typeface="Wingdings" pitchFamily="2" charset="2"/>
              <a:buChar char="§"/>
            </a:pPr>
            <a:endParaRPr lang="en-US" sz="2400" dirty="0" smtClean="0">
              <a:latin typeface="Arial Narrow" pitchFamily="34" charset="0"/>
            </a:endParaRPr>
          </a:p>
        </p:txBody>
      </p:sp>
      <p:pic>
        <p:nvPicPr>
          <p:cNvPr id="4"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284263" y="1773881"/>
            <a:ext cx="1879172" cy="441959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7650" name="Picture 2" descr="C:\Users\Owner\Desktop\mas power point\RiggsFreeStack 2009-05 HutchFX copy.jpg"/>
          <p:cNvPicPr>
            <a:picLocks noChangeAspect="1" noChangeArrowheads="1"/>
          </p:cNvPicPr>
          <p:nvPr/>
        </p:nvPicPr>
        <p:blipFill rotWithShape="1">
          <a:blip r:embed="rId4" cstate="email">
            <a:extLst>
              <a:ext uri="{28A0092B-C50C-407E-A947-70E740481C1C}">
                <a14:useLocalDpi xmlns="" xmlns:a14="http://schemas.microsoft.com/office/drawing/2010/main"/>
              </a:ext>
            </a:extLst>
          </a:blip>
          <a:srcRect/>
          <a:stretch/>
        </p:blipFill>
        <p:spPr bwMode="auto">
          <a:xfrm>
            <a:off x="1705842" y="3362134"/>
            <a:ext cx="3610907" cy="288682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304800" y="6438900"/>
            <a:ext cx="2286000" cy="244331"/>
          </a:xfrm>
          <a:prstGeom prst="rect">
            <a:avLst/>
          </a:prstGeom>
          <a:noFill/>
        </p:spPr>
        <p:txBody>
          <a:bodyPr wrap="square" rtlCol="0">
            <a:spAutoFit/>
          </a:bodyPr>
          <a:lstStyle/>
          <a:p>
            <a:r>
              <a:rPr lang="en-US" sz="1000" dirty="0" smtClean="0"/>
              <a:t>Illustration courtesy of Vicky Mistretta</a:t>
            </a:r>
            <a:endParaRPr lang="en-US" sz="1000" dirty="0"/>
          </a:p>
        </p:txBody>
      </p:sp>
      <p:sp>
        <p:nvSpPr>
          <p:cNvPr id="2" name="Rectangle 1"/>
          <p:cNvSpPr/>
          <p:nvPr/>
        </p:nvSpPr>
        <p:spPr>
          <a:xfrm>
            <a:off x="5182553" y="6662579"/>
            <a:ext cx="3961447" cy="230832"/>
          </a:xfrm>
          <a:prstGeom prst="rect">
            <a:avLst/>
          </a:prstGeom>
        </p:spPr>
        <p:txBody>
          <a:bodyPr wrap="none">
            <a:spAutoFit/>
          </a:bodyPr>
          <a:lstStyle/>
          <a:p>
            <a:pPr algn="r"/>
            <a:r>
              <a:rPr lang="en-US" sz="900" dirty="0"/>
              <a:t>MASCUSA Breed Standard Evaluation and Education Committee 11/2013</a:t>
            </a:r>
          </a:p>
        </p:txBody>
      </p:sp>
    </p:spTree>
  </p:cSld>
  <p:clrMapOvr>
    <a:masterClrMapping/>
  </p:clrMapOvr>
  <p:transition spd="med">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marL="54864" indent="0" eaLnBrk="1" fontAlgn="auto" hangingPunct="1">
              <a:spcAft>
                <a:spcPts val="0"/>
              </a:spcAft>
              <a:defRPr/>
            </a:pPr>
            <a:r>
              <a:rPr lang="en-US" dirty="0">
                <a:solidFill>
                  <a:schemeClr val="tx2">
                    <a:tint val="100000"/>
                    <a:shade val="90000"/>
                    <a:satMod val="250000"/>
                    <a:alpha val="100000"/>
                  </a:schemeClr>
                </a:solidFill>
              </a:rPr>
              <a:t>Coat</a:t>
            </a:r>
          </a:p>
        </p:txBody>
      </p:sp>
      <p:sp>
        <p:nvSpPr>
          <p:cNvPr id="50179" name="Rectangle 4"/>
          <p:cNvSpPr>
            <a:spLocks noGrp="1" noChangeArrowheads="1"/>
          </p:cNvSpPr>
          <p:nvPr>
            <p:ph idx="1"/>
          </p:nvPr>
        </p:nvSpPr>
        <p:spPr>
          <a:xfrm>
            <a:off x="432297" y="1482726"/>
            <a:ext cx="4735036" cy="5004823"/>
          </a:xfrm>
        </p:spPr>
        <p:txBody>
          <a:bodyPr/>
          <a:lstStyle/>
          <a:p>
            <a:pPr eaLnBrk="1" hangingPunct="1">
              <a:spcAft>
                <a:spcPts val="600"/>
              </a:spcAft>
              <a:buClr>
                <a:schemeClr val="accent6"/>
              </a:buClr>
              <a:buFont typeface="Wingdings" charset="2"/>
              <a:buChar char="Ø"/>
            </a:pPr>
            <a:r>
              <a:rPr lang="en-US" sz="2400" dirty="0">
                <a:latin typeface="Arial Narrow"/>
                <a:cs typeface="Arial Narrow"/>
              </a:rPr>
              <a:t>Moderation is the overall impression of the </a:t>
            </a:r>
            <a:r>
              <a:rPr lang="en-US" sz="2400" dirty="0" smtClean="0">
                <a:latin typeface="Arial Narrow"/>
                <a:cs typeface="Arial Narrow"/>
              </a:rPr>
              <a:t>coat</a:t>
            </a:r>
          </a:p>
          <a:p>
            <a:pPr eaLnBrk="1" hangingPunct="1">
              <a:spcAft>
                <a:spcPts val="600"/>
              </a:spcAft>
              <a:buClr>
                <a:schemeClr val="accent6"/>
              </a:buClr>
              <a:buFont typeface="Wingdings" charset="2"/>
              <a:buChar char="Ø"/>
            </a:pPr>
            <a:r>
              <a:rPr lang="en-US" sz="2400" dirty="0">
                <a:latin typeface="Arial Narrow"/>
                <a:cs typeface="Arial Narrow"/>
              </a:rPr>
              <a:t>Hair is of medium texture, straight to </a:t>
            </a:r>
            <a:r>
              <a:rPr lang="en-US" sz="2400" dirty="0" smtClean="0">
                <a:latin typeface="Arial Narrow"/>
                <a:cs typeface="Arial Narrow"/>
              </a:rPr>
              <a:t>wavy </a:t>
            </a:r>
            <a:r>
              <a:rPr lang="en-US" sz="2400" dirty="0">
                <a:latin typeface="Arial Narrow" pitchFamily="34" charset="0"/>
              </a:rPr>
              <a:t>and weather </a:t>
            </a:r>
            <a:r>
              <a:rPr lang="en-US" sz="2400" dirty="0" smtClean="0">
                <a:latin typeface="Arial Narrow" pitchFamily="34" charset="0"/>
              </a:rPr>
              <a:t>resistant</a:t>
            </a:r>
            <a:endParaRPr lang="en-US" sz="2400" dirty="0" smtClean="0">
              <a:latin typeface="Arial Narrow"/>
              <a:cs typeface="Arial Narrow"/>
            </a:endParaRPr>
          </a:p>
          <a:p>
            <a:pPr eaLnBrk="1" hangingPunct="1">
              <a:spcAft>
                <a:spcPts val="600"/>
              </a:spcAft>
              <a:buClr>
                <a:schemeClr val="accent6"/>
              </a:buClr>
              <a:buFont typeface="Wingdings" charset="2"/>
              <a:buChar char="Ø"/>
            </a:pPr>
            <a:r>
              <a:rPr lang="en-US" sz="2400" dirty="0" smtClean="0">
                <a:latin typeface="Arial Narrow"/>
                <a:cs typeface="Arial Narrow"/>
              </a:rPr>
              <a:t>Short and smooth on head, ears, front of forelegs and below the hocks</a:t>
            </a:r>
          </a:p>
          <a:p>
            <a:pPr eaLnBrk="1" hangingPunct="1">
              <a:spcAft>
                <a:spcPts val="600"/>
              </a:spcAft>
              <a:buClr>
                <a:schemeClr val="accent6"/>
              </a:buClr>
              <a:buFont typeface="Wingdings" charset="2"/>
              <a:buChar char="Ø"/>
            </a:pPr>
            <a:r>
              <a:rPr lang="en-US" sz="2400" dirty="0" smtClean="0">
                <a:latin typeface="Arial Narrow"/>
                <a:cs typeface="Arial Narrow"/>
              </a:rPr>
              <a:t>Moderately feathered backs of forelegs and britches</a:t>
            </a:r>
          </a:p>
          <a:p>
            <a:pPr eaLnBrk="1" hangingPunct="1">
              <a:spcAft>
                <a:spcPts val="600"/>
              </a:spcAft>
              <a:buClr>
                <a:schemeClr val="accent6"/>
              </a:buClr>
              <a:buFont typeface="Wingdings" charset="2"/>
              <a:buChar char="Ø"/>
            </a:pPr>
            <a:r>
              <a:rPr lang="en-US" sz="2400" dirty="0" smtClean="0">
                <a:latin typeface="Arial Narrow"/>
                <a:cs typeface="Arial Narrow"/>
              </a:rPr>
              <a:t>Mane and frill is more pronounced in males</a:t>
            </a:r>
          </a:p>
          <a:p>
            <a:pPr eaLnBrk="1" hangingPunct="1">
              <a:spcAft>
                <a:spcPts val="600"/>
              </a:spcAft>
              <a:buClr>
                <a:schemeClr val="accent6"/>
              </a:buClr>
              <a:buFont typeface="Wingdings" charset="2"/>
              <a:buChar char="Ø"/>
            </a:pPr>
            <a:r>
              <a:rPr lang="en-US" sz="2400" dirty="0">
                <a:latin typeface="Arial Narrow" pitchFamily="34" charset="0"/>
              </a:rPr>
              <a:t>The undercoat </a:t>
            </a:r>
            <a:r>
              <a:rPr lang="en-US" sz="2400" dirty="0" smtClean="0">
                <a:latin typeface="Arial Narrow" pitchFamily="34" charset="0"/>
              </a:rPr>
              <a:t>will vary </a:t>
            </a:r>
            <a:r>
              <a:rPr lang="en-US" sz="2400" dirty="0">
                <a:latin typeface="Arial Narrow" pitchFamily="34" charset="0"/>
              </a:rPr>
              <a:t>in quantity </a:t>
            </a:r>
            <a:r>
              <a:rPr lang="en-US" sz="2400" dirty="0" smtClean="0">
                <a:latin typeface="Arial Narrow" pitchFamily="34" charset="0"/>
              </a:rPr>
              <a:t>according to climate </a:t>
            </a:r>
            <a:endParaRPr lang="en-US" sz="2400" dirty="0" smtClean="0">
              <a:latin typeface="Arial Narrow"/>
              <a:cs typeface="Arial Narrow"/>
            </a:endParaRPr>
          </a:p>
          <a:p>
            <a:pPr eaLnBrk="1" hangingPunct="1">
              <a:spcAft>
                <a:spcPts val="600"/>
              </a:spcAft>
              <a:buFont typeface="Wingdings" pitchFamily="2" charset="2"/>
              <a:buChar char="§"/>
            </a:pPr>
            <a:endParaRPr lang="en-US" sz="2400" dirty="0" smtClean="0">
              <a:latin typeface="Arial Narrow" pitchFamily="34" charset="0"/>
            </a:endParaRPr>
          </a:p>
        </p:txBody>
      </p:sp>
      <p:pic>
        <p:nvPicPr>
          <p:cNvPr id="5" name="Picture 3" descr="C:\Users\Owner\Pictures\BEC\bluemerlefemale.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5366555" y="1514617"/>
            <a:ext cx="2590973" cy="235888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7" name="Picture 6" descr="Riot8"/>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5939321" y="3980287"/>
            <a:ext cx="2508334" cy="220461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5182553" y="6662579"/>
            <a:ext cx="3961447" cy="230832"/>
          </a:xfrm>
          <a:prstGeom prst="rect">
            <a:avLst/>
          </a:prstGeom>
        </p:spPr>
        <p:txBody>
          <a:bodyPr wrap="none">
            <a:spAutoFit/>
          </a:bodyPr>
          <a:lstStyle/>
          <a:p>
            <a:pPr algn="r"/>
            <a:r>
              <a:rPr lang="en-US" sz="900" dirty="0"/>
              <a:t>MASCUSA Breed Standard Evaluation and Education Committee 11/2013</a:t>
            </a:r>
          </a:p>
        </p:txBody>
      </p:sp>
    </p:spTree>
    <p:extLst>
      <p:ext uri="{BB962C8B-B14F-4D97-AF65-F5344CB8AC3E}">
        <p14:creationId xmlns="" xmlns:p14="http://schemas.microsoft.com/office/powerpoint/2010/main" val="3963876446"/>
      </p:ext>
    </p:extLst>
  </p:cSld>
  <p:clrMapOvr>
    <a:masterClrMapping/>
  </p:clrMapOvr>
  <p:transition spd="med">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09600" y="304800"/>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latin typeface="Blue Highway D" pitchFamily="34" charset="0"/>
              </a:rPr>
              <a:t>Presented Naturally </a:t>
            </a:r>
            <a:endParaRPr lang="en-US" dirty="0">
              <a:solidFill>
                <a:schemeClr val="tx2">
                  <a:tint val="100000"/>
                  <a:shade val="90000"/>
                  <a:satMod val="250000"/>
                  <a:alpha val="100000"/>
                </a:schemeClr>
              </a:solidFill>
              <a:latin typeface="Blue Highway D" pitchFamily="34" charset="0"/>
            </a:endParaRPr>
          </a:p>
        </p:txBody>
      </p:sp>
      <p:pic>
        <p:nvPicPr>
          <p:cNvPr id="9221" name="Picture 5" descr="13inch_Female_MAS_Scout_1"/>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4724399" y="3981355"/>
            <a:ext cx="3107533" cy="231605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6" name="Picture 5" descr="DSC_1847.JPG"/>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600699" y="1549241"/>
            <a:ext cx="3077929" cy="2301125"/>
          </a:xfrm>
          <a:prstGeom prst="rect">
            <a:avLst/>
          </a:prstGeom>
        </p:spPr>
      </p:pic>
      <p:sp>
        <p:nvSpPr>
          <p:cNvPr id="2" name="TextBox 1"/>
          <p:cNvSpPr txBox="1"/>
          <p:nvPr/>
        </p:nvSpPr>
        <p:spPr>
          <a:xfrm>
            <a:off x="733886" y="1774205"/>
            <a:ext cx="3710518" cy="4154983"/>
          </a:xfrm>
          <a:prstGeom prst="rect">
            <a:avLst/>
          </a:prstGeom>
          <a:noFill/>
        </p:spPr>
        <p:txBody>
          <a:bodyPr wrap="square" rtlCol="0">
            <a:spAutoFit/>
          </a:bodyPr>
          <a:lstStyle/>
          <a:p>
            <a:pPr marL="342900" indent="-342900">
              <a:buClr>
                <a:schemeClr val="accent6"/>
              </a:buClr>
              <a:buSzPct val="70000"/>
              <a:buFont typeface="Wingdings" charset="2"/>
              <a:buChar char="Ø"/>
              <a:defRPr/>
            </a:pPr>
            <a:r>
              <a:rPr lang="en-US" dirty="0">
                <a:latin typeface="Arial Narrow"/>
                <a:cs typeface="Arial Narrow"/>
              </a:rPr>
              <a:t>Dogs should not be </a:t>
            </a:r>
            <a:r>
              <a:rPr lang="en-US" dirty="0" smtClean="0">
                <a:latin typeface="Arial Narrow"/>
                <a:cs typeface="Arial Narrow"/>
              </a:rPr>
              <a:t>sculpted.</a:t>
            </a:r>
          </a:p>
          <a:p>
            <a:pPr marL="342900" indent="-342900">
              <a:buClr>
                <a:schemeClr val="accent6"/>
              </a:buClr>
              <a:buSzPct val="70000"/>
              <a:buFont typeface="Wingdings" charset="2"/>
              <a:buChar char="Ø"/>
              <a:defRPr/>
            </a:pPr>
            <a:endParaRPr lang="en-US" dirty="0">
              <a:latin typeface="Arial Narrow"/>
              <a:cs typeface="Arial Narrow"/>
            </a:endParaRPr>
          </a:p>
          <a:p>
            <a:pPr marL="342900" indent="-342900">
              <a:buClr>
                <a:schemeClr val="accent6"/>
              </a:buClr>
              <a:buSzPct val="70000"/>
              <a:buFont typeface="Wingdings" charset="2"/>
              <a:buChar char="Ø"/>
              <a:defRPr/>
            </a:pPr>
            <a:r>
              <a:rPr lang="en-US" dirty="0" smtClean="0">
                <a:latin typeface="Arial Narrow"/>
                <a:cs typeface="Arial Narrow"/>
              </a:rPr>
              <a:t> Trimming </a:t>
            </a:r>
            <a:r>
              <a:rPr lang="en-US" dirty="0">
                <a:latin typeface="Arial Narrow"/>
                <a:cs typeface="Arial Narrow"/>
              </a:rPr>
              <a:t>is allowed only on ears, feet, back of hocks, pasterns and tail</a:t>
            </a:r>
            <a:r>
              <a:rPr lang="en-US" dirty="0" smtClean="0">
                <a:latin typeface="Arial Narrow"/>
                <a:cs typeface="Arial Narrow"/>
              </a:rPr>
              <a:t>.</a:t>
            </a:r>
            <a:r>
              <a:rPr lang="en-US" dirty="0">
                <a:latin typeface="Arial Narrow"/>
                <a:cs typeface="Arial Narrow"/>
              </a:rPr>
              <a:t> </a:t>
            </a:r>
          </a:p>
          <a:p>
            <a:pPr marL="342900" indent="-342900">
              <a:buClr>
                <a:schemeClr val="accent6"/>
              </a:buClr>
              <a:buSzPct val="70000"/>
              <a:buFont typeface="Wingdings" charset="2"/>
              <a:buChar char="Ø"/>
              <a:defRPr/>
            </a:pPr>
            <a:endParaRPr lang="en-US" dirty="0">
              <a:latin typeface="Arial Narrow"/>
              <a:cs typeface="Arial Narrow"/>
            </a:endParaRPr>
          </a:p>
          <a:p>
            <a:pPr marL="342900" indent="-342900">
              <a:buClr>
                <a:schemeClr val="accent6"/>
              </a:buClr>
              <a:buSzPct val="70000"/>
              <a:buFont typeface="Wingdings" charset="2"/>
              <a:buChar char="Ø"/>
              <a:defRPr/>
            </a:pPr>
            <a:r>
              <a:rPr lang="en-US" dirty="0">
                <a:latin typeface="Arial Narrow"/>
                <a:cs typeface="Arial Narrow"/>
              </a:rPr>
              <a:t>Untrimmed whiskers preferred. </a:t>
            </a:r>
          </a:p>
          <a:p>
            <a:pPr marL="342900" indent="-342900">
              <a:buClr>
                <a:schemeClr val="accent6"/>
              </a:buClr>
              <a:buSzPct val="70000"/>
              <a:buFont typeface="Wingdings" charset="2"/>
              <a:buChar char="Ø"/>
              <a:defRPr/>
            </a:pPr>
            <a:endParaRPr lang="en-US" dirty="0">
              <a:latin typeface="Arial Narrow"/>
              <a:cs typeface="Arial Narrow"/>
            </a:endParaRPr>
          </a:p>
          <a:p>
            <a:pPr marL="342900" indent="-342900">
              <a:buClr>
                <a:schemeClr val="accent6"/>
              </a:buClr>
              <a:buSzPct val="70000"/>
              <a:buFont typeface="Wingdings" charset="2"/>
              <a:buChar char="Ø"/>
              <a:defRPr/>
            </a:pPr>
            <a:r>
              <a:rPr lang="en-US" dirty="0">
                <a:latin typeface="Arial Narrow"/>
                <a:cs typeface="Arial Narrow"/>
              </a:rPr>
              <a:t>Shown in a natural coat. </a:t>
            </a:r>
            <a:endParaRPr lang="en-US" sz="4800" dirty="0">
              <a:latin typeface="Arial Narrow"/>
              <a:cs typeface="Arial Narrow"/>
            </a:endParaRPr>
          </a:p>
        </p:txBody>
      </p:sp>
      <p:sp>
        <p:nvSpPr>
          <p:cNvPr id="3" name="TextBox 2"/>
          <p:cNvSpPr txBox="1"/>
          <p:nvPr/>
        </p:nvSpPr>
        <p:spPr>
          <a:xfrm>
            <a:off x="5182553" y="6662579"/>
            <a:ext cx="3961447" cy="230832"/>
          </a:xfrm>
          <a:prstGeom prst="rect">
            <a:avLst/>
          </a:prstGeom>
          <a:noFill/>
        </p:spPr>
        <p:txBody>
          <a:bodyPr wrap="none" rtlCol="0">
            <a:spAutoFit/>
          </a:bodyPr>
          <a:lstStyle/>
          <a:p>
            <a:pPr algn="r"/>
            <a:r>
              <a:rPr lang="en-US" sz="900" dirty="0"/>
              <a:t>MASCUSA Breed Standard Evaluation and Education Committee 11/2013</a:t>
            </a:r>
          </a:p>
        </p:txBody>
      </p:sp>
    </p:spTree>
    <p:extLst>
      <p:ext uri="{BB962C8B-B14F-4D97-AF65-F5344CB8AC3E}">
        <p14:creationId xmlns="" xmlns:p14="http://schemas.microsoft.com/office/powerpoint/2010/main" val="3331937948"/>
      </p:ext>
    </p:extLst>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marL="54864" indent="0" eaLnBrk="1" fontAlgn="auto" hangingPunct="1">
              <a:spcAft>
                <a:spcPts val="0"/>
              </a:spcAft>
              <a:defRPr/>
            </a:pPr>
            <a:r>
              <a:rPr lang="en-US" dirty="0">
                <a:solidFill>
                  <a:schemeClr val="tx2">
                    <a:tint val="100000"/>
                    <a:shade val="90000"/>
                    <a:satMod val="250000"/>
                    <a:alpha val="100000"/>
                  </a:schemeClr>
                </a:solidFill>
              </a:rPr>
              <a:t>Color</a:t>
            </a:r>
          </a:p>
        </p:txBody>
      </p:sp>
      <p:sp>
        <p:nvSpPr>
          <p:cNvPr id="51203" name="Rectangle 3"/>
          <p:cNvSpPr>
            <a:spLocks noGrp="1" noChangeArrowheads="1"/>
          </p:cNvSpPr>
          <p:nvPr>
            <p:ph idx="1"/>
          </p:nvPr>
        </p:nvSpPr>
        <p:spPr>
          <a:xfrm>
            <a:off x="245516" y="3885059"/>
            <a:ext cx="7474355" cy="2515326"/>
          </a:xfrm>
        </p:spPr>
        <p:txBody>
          <a:bodyPr/>
          <a:lstStyle/>
          <a:p>
            <a:pPr eaLnBrk="1" hangingPunct="1">
              <a:spcAft>
                <a:spcPts val="1200"/>
              </a:spcAft>
              <a:buClr>
                <a:schemeClr val="accent6"/>
              </a:buClr>
              <a:buFont typeface="Wingdings" charset="2"/>
              <a:buChar char="Ø"/>
            </a:pPr>
            <a:r>
              <a:rPr lang="en-US" sz="2400" dirty="0" smtClean="0">
                <a:latin typeface="Arial Narrow" pitchFamily="34" charset="0"/>
              </a:rPr>
              <a:t>Blue Merle, Black, Red Merle, Red: with or without white or tan (copper) markings, </a:t>
            </a:r>
            <a:r>
              <a:rPr lang="en-US" sz="2400" b="1" i="1" u="sng" dirty="0" smtClean="0">
                <a:latin typeface="Arial Narrow" pitchFamily="34" charset="0"/>
              </a:rPr>
              <a:t>with no order of preference</a:t>
            </a:r>
          </a:p>
          <a:p>
            <a:pPr eaLnBrk="1" hangingPunct="1">
              <a:spcAft>
                <a:spcPts val="1200"/>
              </a:spcAft>
              <a:buClr>
                <a:schemeClr val="accent6"/>
              </a:buClr>
              <a:buFont typeface="Wingdings" charset="2"/>
              <a:buChar char="Ø"/>
            </a:pPr>
            <a:r>
              <a:rPr lang="en-US" sz="2400" i="1" u="sng" dirty="0" smtClean="0">
                <a:latin typeface="Arial Narrow"/>
                <a:cs typeface="Arial Narrow"/>
              </a:rPr>
              <a:t>With </a:t>
            </a:r>
            <a:r>
              <a:rPr lang="en-US" sz="2400" i="1" u="sng" dirty="0">
                <a:latin typeface="Arial Narrow"/>
                <a:cs typeface="Arial Narrow"/>
              </a:rPr>
              <a:t>no preference </a:t>
            </a:r>
            <a:r>
              <a:rPr lang="en-US" sz="2400" dirty="0" smtClean="0">
                <a:latin typeface="Arial Narrow"/>
                <a:cs typeface="Arial Narrow"/>
              </a:rPr>
              <a:t>the </a:t>
            </a:r>
            <a:r>
              <a:rPr lang="en-US" sz="2400" dirty="0">
                <a:latin typeface="Arial Narrow"/>
                <a:cs typeface="Arial Narrow"/>
              </a:rPr>
              <a:t>merle </a:t>
            </a:r>
            <a:r>
              <a:rPr lang="en-US" sz="2400" dirty="0" smtClean="0">
                <a:latin typeface="Arial Narrow"/>
                <a:cs typeface="Arial Narrow"/>
              </a:rPr>
              <a:t>will exhibit </a:t>
            </a:r>
            <a:r>
              <a:rPr lang="en-US" sz="2400" dirty="0">
                <a:latin typeface="Arial Narrow"/>
                <a:cs typeface="Arial Narrow"/>
              </a:rPr>
              <a:t>in any </a:t>
            </a:r>
            <a:r>
              <a:rPr lang="en-US" sz="2400" dirty="0" smtClean="0">
                <a:latin typeface="Arial Narrow"/>
                <a:cs typeface="Arial Narrow"/>
              </a:rPr>
              <a:t>amount of </a:t>
            </a:r>
            <a:r>
              <a:rPr lang="en-US" sz="2400" dirty="0">
                <a:latin typeface="Arial Narrow"/>
                <a:cs typeface="Arial Narrow"/>
              </a:rPr>
              <a:t>marbling, </a:t>
            </a:r>
            <a:r>
              <a:rPr lang="en-US" sz="2400" dirty="0" smtClean="0">
                <a:latin typeface="Arial Narrow"/>
                <a:cs typeface="Arial Narrow"/>
              </a:rPr>
              <a:t>flecks, </a:t>
            </a:r>
            <a:r>
              <a:rPr lang="en-US" sz="2400" dirty="0">
                <a:latin typeface="Arial Narrow"/>
                <a:cs typeface="Arial Narrow"/>
              </a:rPr>
              <a:t>or blotches</a:t>
            </a:r>
            <a:endParaRPr lang="en-US" sz="2400" dirty="0" smtClean="0">
              <a:latin typeface="Arial Narrow"/>
              <a:cs typeface="Arial Narrow"/>
            </a:endParaRPr>
          </a:p>
          <a:p>
            <a:pPr eaLnBrk="1" hangingPunct="1">
              <a:spcAft>
                <a:spcPts val="1200"/>
              </a:spcAft>
              <a:buClr>
                <a:schemeClr val="accent6"/>
              </a:buClr>
              <a:buFont typeface="Wingdings" charset="2"/>
              <a:buChar char="Ø"/>
            </a:pPr>
            <a:r>
              <a:rPr lang="en-US" sz="2400" dirty="0" smtClean="0">
                <a:latin typeface="Arial Narrow" pitchFamily="34" charset="0"/>
              </a:rPr>
              <a:t>Asymmetrical markings are not faulted</a:t>
            </a:r>
          </a:p>
        </p:txBody>
      </p:sp>
      <p:pic>
        <p:nvPicPr>
          <p:cNvPr id="2" name="Picture 1"/>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4914900" y="1528839"/>
            <a:ext cx="1675913" cy="2264265"/>
          </a:xfrm>
          <a:prstGeom prst="rect">
            <a:avLst/>
          </a:prstGeom>
          <a:ln>
            <a:noFill/>
          </a:ln>
          <a:effectLst>
            <a:outerShdw blurRad="292100" dist="139700" dir="2700000" algn="tl" rotWithShape="0">
              <a:srgbClr val="333333">
                <a:alpha val="65000"/>
              </a:srgbClr>
            </a:outerShdw>
          </a:effectLst>
        </p:spPr>
      </p:pic>
      <p:pic>
        <p:nvPicPr>
          <p:cNvPr id="8" name="Picture 10" descr="GRAY L-jam 16mos 3"/>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6819901" y="1574581"/>
            <a:ext cx="1914670" cy="201983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00.jpg"/>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3226607" y="1506705"/>
            <a:ext cx="1378018" cy="2356307"/>
          </a:xfrm>
          <a:prstGeom prst="rect">
            <a:avLst/>
          </a:prstGeom>
        </p:spPr>
      </p:pic>
      <p:sp>
        <p:nvSpPr>
          <p:cNvPr id="5" name="Rectangle 4"/>
          <p:cNvSpPr/>
          <p:nvPr/>
        </p:nvSpPr>
        <p:spPr>
          <a:xfrm>
            <a:off x="5182553" y="6662579"/>
            <a:ext cx="3961447" cy="230832"/>
          </a:xfrm>
          <a:prstGeom prst="rect">
            <a:avLst/>
          </a:prstGeom>
        </p:spPr>
        <p:txBody>
          <a:bodyPr wrap="none">
            <a:spAutoFit/>
          </a:bodyPr>
          <a:lstStyle/>
          <a:p>
            <a:pPr algn="r"/>
            <a:r>
              <a:rPr lang="en-US" sz="900" dirty="0"/>
              <a:t>MASCUSA Breed Standard Evaluation and Education Committee 11/2013</a:t>
            </a:r>
          </a:p>
        </p:txBody>
      </p:sp>
      <p:pic>
        <p:nvPicPr>
          <p:cNvPr id="6" name="Picture 5" descr="IMGP1149.JPG"/>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406399" y="1813250"/>
            <a:ext cx="2514601" cy="1661132"/>
          </a:xfrm>
          <a:prstGeom prst="rect">
            <a:avLst/>
          </a:prstGeom>
        </p:spPr>
      </p:pic>
    </p:spTree>
  </p:cSld>
  <p:clrMapOvr>
    <a:masterClrMapping/>
  </p:clrMapOvr>
  <p:transition spd="med">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Tan markings</a:t>
            </a:r>
            <a:endParaRPr lang="en-US" dirty="0">
              <a:solidFill>
                <a:schemeClr val="tx2">
                  <a:tint val="100000"/>
                  <a:shade val="90000"/>
                  <a:satMod val="250000"/>
                  <a:alpha val="100000"/>
                </a:schemeClr>
              </a:solidFill>
            </a:endParaRPr>
          </a:p>
        </p:txBody>
      </p:sp>
      <p:sp>
        <p:nvSpPr>
          <p:cNvPr id="55299" name="Rectangle 3"/>
          <p:cNvSpPr txBox="1">
            <a:spLocks noChangeArrowheads="1"/>
          </p:cNvSpPr>
          <p:nvPr/>
        </p:nvSpPr>
        <p:spPr bwMode="auto">
          <a:xfrm>
            <a:off x="323272" y="1470913"/>
            <a:ext cx="4468091" cy="4549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92100" indent="-29210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342900" indent="-342900" eaLnBrk="1" hangingPunct="1">
              <a:buClr>
                <a:schemeClr val="accent6"/>
              </a:buClr>
              <a:buSzPct val="70000"/>
              <a:buFont typeface="Wingdings" charset="2"/>
              <a:buChar char="Ø"/>
            </a:pPr>
            <a:r>
              <a:rPr lang="en-US" dirty="0" smtClean="0">
                <a:latin typeface="Arial Narrow" pitchFamily="34" charset="0"/>
              </a:rPr>
              <a:t>Not required</a:t>
            </a:r>
          </a:p>
          <a:p>
            <a:pPr marL="342900" indent="-342900" eaLnBrk="1" hangingPunct="1">
              <a:buClr>
                <a:schemeClr val="accent6"/>
              </a:buClr>
              <a:buSzPct val="70000"/>
              <a:buFont typeface="Wingdings" charset="2"/>
              <a:buChar char="Ø"/>
            </a:pPr>
            <a:r>
              <a:rPr lang="en-US" dirty="0" smtClean="0">
                <a:latin typeface="Arial Narrow" pitchFamily="34" charset="0"/>
              </a:rPr>
              <a:t>When present is acceptable around eyes, on feet, legs, chest, muzzle, under neck, face, inside ear underline, base of tail and breeches</a:t>
            </a:r>
          </a:p>
          <a:p>
            <a:pPr marL="342900" indent="-342900" eaLnBrk="1" hangingPunct="1">
              <a:buClr>
                <a:schemeClr val="accent6"/>
              </a:buClr>
              <a:buSzPct val="70000"/>
              <a:buFont typeface="Wingdings" charset="2"/>
              <a:buChar char="Ø"/>
            </a:pPr>
            <a:r>
              <a:rPr lang="en-US" dirty="0">
                <a:latin typeface="Arial Narrow"/>
                <a:cs typeface="Arial Narrow"/>
              </a:rPr>
              <a:t>Vary in shades from creamy beige to dark rust, with no </a:t>
            </a:r>
            <a:r>
              <a:rPr lang="en-US" dirty="0" smtClean="0">
                <a:latin typeface="Arial Narrow"/>
                <a:cs typeface="Arial Narrow"/>
              </a:rPr>
              <a:t>preference</a:t>
            </a:r>
            <a:endParaRPr lang="en-US" dirty="0" smtClean="0">
              <a:latin typeface="Arial Narrow" pitchFamily="34" charset="0"/>
            </a:endParaRPr>
          </a:p>
          <a:p>
            <a:pPr marL="342900" indent="-342900" eaLnBrk="1" hangingPunct="1">
              <a:buClr>
                <a:schemeClr val="accent6"/>
              </a:buClr>
              <a:buSzPct val="70000"/>
              <a:buFont typeface="Wingdings" charset="2"/>
              <a:buChar char="Ø"/>
            </a:pPr>
            <a:r>
              <a:rPr lang="en-US" dirty="0">
                <a:latin typeface="Arial Narrow" pitchFamily="34" charset="0"/>
              </a:rPr>
              <a:t>The Miniature American Shepherd should never be assessed based on lack of trim color or asymmetrical markings. </a:t>
            </a:r>
            <a:endParaRPr lang="en-US" dirty="0" smtClean="0">
              <a:latin typeface="Arial Narrow" pitchFamily="34" charset="0"/>
            </a:endParaRPr>
          </a:p>
        </p:txBody>
      </p:sp>
      <p:pic>
        <p:nvPicPr>
          <p:cNvPr id="6" name="Picture 4"/>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5185364" y="1553923"/>
            <a:ext cx="3439091" cy="4638631"/>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5168288" y="6652419"/>
            <a:ext cx="3975712" cy="246221"/>
          </a:xfrm>
          <a:prstGeom prst="rect">
            <a:avLst/>
          </a:prstGeom>
          <a:noFill/>
        </p:spPr>
        <p:txBody>
          <a:bodyPr wrap="none" rtlCol="0">
            <a:spAutoFit/>
          </a:bodyPr>
          <a:lstStyle/>
          <a:p>
            <a:pPr algn="r"/>
            <a:r>
              <a:rPr lang="en-US" sz="900" dirty="0"/>
              <a:t>MASCUSA Breed Standard Evaluation and Education Committee 11/20</a:t>
            </a:r>
            <a:r>
              <a:rPr lang="en-US" sz="1000" dirty="0"/>
              <a:t>13</a:t>
            </a:r>
          </a:p>
        </p:txBody>
      </p:sp>
    </p:spTree>
    <p:extLst>
      <p:ext uri="{BB962C8B-B14F-4D97-AF65-F5344CB8AC3E}">
        <p14:creationId xmlns="" xmlns:p14="http://schemas.microsoft.com/office/powerpoint/2010/main" val="3952824437"/>
      </p:ext>
    </p:extLst>
  </p:cSld>
  <p:clrMapOvr>
    <a:masterClrMapping/>
  </p:clrMapOvr>
  <p:transition spd="med">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White</a:t>
            </a:r>
            <a:endParaRPr lang="en-US" dirty="0">
              <a:solidFill>
                <a:schemeClr val="tx2">
                  <a:tint val="100000"/>
                  <a:shade val="90000"/>
                  <a:satMod val="250000"/>
                  <a:alpha val="100000"/>
                </a:schemeClr>
              </a:solidFill>
            </a:endParaRPr>
          </a:p>
        </p:txBody>
      </p:sp>
      <p:sp>
        <p:nvSpPr>
          <p:cNvPr id="52227" name="Rectangle 3"/>
          <p:cNvSpPr>
            <a:spLocks noGrp="1" noChangeArrowheads="1"/>
          </p:cNvSpPr>
          <p:nvPr>
            <p:ph idx="1"/>
          </p:nvPr>
        </p:nvSpPr>
        <p:spPr>
          <a:xfrm>
            <a:off x="292969" y="3706848"/>
            <a:ext cx="8493121" cy="2663933"/>
          </a:xfrm>
        </p:spPr>
        <p:txBody>
          <a:bodyPr/>
          <a:lstStyle/>
          <a:p>
            <a:pPr eaLnBrk="1" hangingPunct="1">
              <a:lnSpc>
                <a:spcPct val="90000"/>
              </a:lnSpc>
              <a:spcAft>
                <a:spcPts val="1200"/>
              </a:spcAft>
              <a:buClr>
                <a:schemeClr val="accent6"/>
              </a:buClr>
              <a:buFont typeface="Wingdings" charset="2"/>
              <a:buChar char="Ø"/>
            </a:pPr>
            <a:r>
              <a:rPr lang="en-US" sz="2400" dirty="0" smtClean="0">
                <a:latin typeface="Arial Narrow" pitchFamily="34" charset="0"/>
              </a:rPr>
              <a:t>A white collar is not required, but </a:t>
            </a:r>
            <a:r>
              <a:rPr lang="en-US" sz="2400" dirty="0">
                <a:latin typeface="Arial Narrow" pitchFamily="34" charset="0"/>
              </a:rPr>
              <a:t>w</a:t>
            </a:r>
            <a:r>
              <a:rPr lang="en-US" sz="2400" dirty="0" smtClean="0">
                <a:latin typeface="Arial Narrow" pitchFamily="34" charset="0"/>
              </a:rPr>
              <a:t>hen present the hairline of a white collar does not exceed the withers </a:t>
            </a:r>
            <a:r>
              <a:rPr lang="en-US" sz="2400" i="1" u="sng" dirty="0" smtClean="0">
                <a:latin typeface="Arial Narrow" pitchFamily="34" charset="0"/>
              </a:rPr>
              <a:t>at the skin</a:t>
            </a:r>
          </a:p>
          <a:p>
            <a:pPr eaLnBrk="1" hangingPunct="1">
              <a:lnSpc>
                <a:spcPct val="90000"/>
              </a:lnSpc>
              <a:spcAft>
                <a:spcPts val="1200"/>
              </a:spcAft>
              <a:buClr>
                <a:schemeClr val="accent6"/>
              </a:buClr>
              <a:buFont typeface="Wingdings" charset="2"/>
              <a:buChar char="Ø"/>
            </a:pPr>
            <a:r>
              <a:rPr lang="en-US" sz="2400" dirty="0" smtClean="0">
                <a:latin typeface="Arial Narrow" pitchFamily="34" charset="0"/>
              </a:rPr>
              <a:t>White is acceptable on neck (either in part or as a full collar) chest, legs, muzzle, underparts, blaze on head </a:t>
            </a:r>
            <a:r>
              <a:rPr lang="en-US" sz="2400" i="1" u="sng" dirty="0" smtClean="0">
                <a:latin typeface="Arial Narrow" pitchFamily="34" charset="0"/>
              </a:rPr>
              <a:t>but does not predominate</a:t>
            </a:r>
          </a:p>
          <a:p>
            <a:pPr eaLnBrk="1" hangingPunct="1">
              <a:lnSpc>
                <a:spcPct val="90000"/>
              </a:lnSpc>
              <a:spcAft>
                <a:spcPts val="1200"/>
              </a:spcAft>
              <a:buClr>
                <a:schemeClr val="accent6"/>
              </a:buClr>
              <a:buFont typeface="Wingdings" charset="2"/>
              <a:buChar char="Ø"/>
            </a:pPr>
            <a:r>
              <a:rPr lang="en-US" sz="2400" dirty="0" smtClean="0">
                <a:latin typeface="Arial Narrow" pitchFamily="34" charset="0"/>
              </a:rPr>
              <a:t>White extension from under part is measured </a:t>
            </a:r>
            <a:r>
              <a:rPr lang="en-US" sz="2400" dirty="0">
                <a:latin typeface="Arial Narrow" pitchFamily="34" charset="0"/>
              </a:rPr>
              <a:t>one inch from </a:t>
            </a:r>
            <a:r>
              <a:rPr lang="en-US" sz="2400" dirty="0" smtClean="0">
                <a:latin typeface="Arial Narrow" pitchFamily="34" charset="0"/>
              </a:rPr>
              <a:t>a horizontal line at the elbow</a:t>
            </a:r>
          </a:p>
          <a:p>
            <a:pPr eaLnBrk="1" hangingPunct="1">
              <a:lnSpc>
                <a:spcPct val="90000"/>
              </a:lnSpc>
              <a:spcAft>
                <a:spcPts val="1200"/>
              </a:spcAft>
              <a:buClr>
                <a:schemeClr val="accent6"/>
              </a:buClr>
              <a:buFont typeface="Wingdings" charset="2"/>
              <a:buChar char="Ø"/>
            </a:pPr>
            <a:r>
              <a:rPr lang="en-US" sz="2400" dirty="0">
                <a:latin typeface="Arial Narrow"/>
                <a:cs typeface="Arial Narrow"/>
              </a:rPr>
              <a:t>Ticking may be present in white </a:t>
            </a:r>
            <a:r>
              <a:rPr lang="en-US" sz="2400" dirty="0" smtClean="0">
                <a:latin typeface="Arial Narrow"/>
                <a:cs typeface="Arial Narrow"/>
              </a:rPr>
              <a:t>markings</a:t>
            </a:r>
          </a:p>
          <a:p>
            <a:pPr eaLnBrk="1" hangingPunct="1">
              <a:lnSpc>
                <a:spcPct val="90000"/>
              </a:lnSpc>
              <a:spcAft>
                <a:spcPts val="1200"/>
              </a:spcAft>
              <a:buClr>
                <a:schemeClr val="accent6"/>
              </a:buClr>
              <a:buFont typeface="Wingdings" charset="2"/>
              <a:buChar char="Ø"/>
            </a:pPr>
            <a:endParaRPr lang="en-US" sz="2400" dirty="0" smtClean="0">
              <a:latin typeface="Arial Narrow" pitchFamily="34" charset="0"/>
            </a:endParaRPr>
          </a:p>
        </p:txBody>
      </p:sp>
      <p:pic>
        <p:nvPicPr>
          <p:cNvPr id="4" name="Picture 3" descr="14_inch_male_BM_2.jpg"/>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1666943" y="541023"/>
            <a:ext cx="4208745" cy="3018772"/>
          </a:xfrm>
          <a:prstGeom prst="rect">
            <a:avLst/>
          </a:prstGeom>
          <a:ln>
            <a:noFill/>
          </a:ln>
          <a:effectLst>
            <a:outerShdw blurRad="292100" dist="139700" dir="2700000" algn="tl" rotWithShape="0">
              <a:srgbClr val="333333">
                <a:alpha val="65000"/>
              </a:srgbClr>
            </a:outerShdw>
          </a:effectLst>
        </p:spPr>
      </p:pic>
      <p:cxnSp>
        <p:nvCxnSpPr>
          <p:cNvPr id="3" name="Straight Connector 2"/>
          <p:cNvCxnSpPr/>
          <p:nvPr/>
        </p:nvCxnSpPr>
        <p:spPr>
          <a:xfrm flipV="1">
            <a:off x="2804160" y="2433551"/>
            <a:ext cx="2590800" cy="50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370349" y="2510905"/>
            <a:ext cx="0" cy="21336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712095" y="871451"/>
            <a:ext cx="21336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182553" y="6662579"/>
            <a:ext cx="3961447" cy="230832"/>
          </a:xfrm>
          <a:prstGeom prst="rect">
            <a:avLst/>
          </a:prstGeom>
          <a:noFill/>
        </p:spPr>
        <p:txBody>
          <a:bodyPr wrap="none" rtlCol="0">
            <a:spAutoFit/>
          </a:bodyPr>
          <a:lstStyle/>
          <a:p>
            <a:pPr algn="r"/>
            <a:r>
              <a:rPr lang="en-US" sz="900" dirty="0"/>
              <a:t>MASCUSA Breed Standard Evaluation and Education Committee 11/2013</a:t>
            </a:r>
          </a:p>
        </p:txBody>
      </p:sp>
    </p:spTree>
  </p:cSld>
  <p:clrMapOvr>
    <a:masterClrMapping/>
  </p:clrMapOvr>
  <p:transition spd="med">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Cryptic Merle</a:t>
            </a:r>
            <a:endParaRPr lang="en-US" dirty="0">
              <a:solidFill>
                <a:schemeClr val="tx2">
                  <a:tint val="100000"/>
                  <a:shade val="90000"/>
                  <a:satMod val="250000"/>
                  <a:alpha val="100000"/>
                </a:schemeClr>
              </a:solidFill>
            </a:endParaRPr>
          </a:p>
        </p:txBody>
      </p:sp>
      <p:pic>
        <p:nvPicPr>
          <p:cNvPr id="5122" name="Picture 2" descr="C:\Users\Owner\Desktop\mas power point\penn_1.jpg"/>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80611" y="1567680"/>
            <a:ext cx="3130296" cy="308910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5124" name="Picture 4" descr="C:\Users\Owner\Desktop\mas power point\cryptic_red.jpg"/>
          <p:cNvPicPr>
            <a:picLocks noChangeAspect="1" noChangeArrowheads="1"/>
          </p:cNvPicPr>
          <p:nvPr/>
        </p:nvPicPr>
        <p:blipFill rotWithShape="1">
          <a:blip r:embed="rId4" cstate="email">
            <a:extLst>
              <a:ext uri="{28A0092B-C50C-407E-A947-70E740481C1C}">
                <a14:useLocalDpi xmlns="" xmlns:a14="http://schemas.microsoft.com/office/drawing/2010/main"/>
              </a:ext>
            </a:extLst>
          </a:blip>
          <a:srcRect/>
          <a:stretch/>
        </p:blipFill>
        <p:spPr bwMode="auto">
          <a:xfrm>
            <a:off x="5590681" y="1693896"/>
            <a:ext cx="3026518" cy="284362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697279" y="4829684"/>
            <a:ext cx="7757225" cy="1569660"/>
          </a:xfrm>
          <a:prstGeom prst="rect">
            <a:avLst/>
          </a:prstGeom>
          <a:noFill/>
        </p:spPr>
        <p:txBody>
          <a:bodyPr wrap="square" rtlCol="0">
            <a:spAutoFit/>
          </a:bodyPr>
          <a:lstStyle/>
          <a:p>
            <a:pPr marL="342900" indent="-342900">
              <a:buClr>
                <a:schemeClr val="accent6"/>
              </a:buClr>
              <a:buSzPct val="70000"/>
              <a:buFont typeface="Wingdings" charset="2"/>
              <a:buChar char="Ø"/>
            </a:pPr>
            <a:r>
              <a:rPr lang="en-US" dirty="0">
                <a:latin typeface="Arial Narrow"/>
                <a:cs typeface="Arial Narrow"/>
              </a:rPr>
              <a:t>Cryptic merles do occur in our breed. The dog will not genotypically look like a merle, but will breed as a merle.</a:t>
            </a:r>
          </a:p>
          <a:p>
            <a:pPr marL="342900" indent="-342900">
              <a:buClr>
                <a:schemeClr val="accent6"/>
              </a:buClr>
              <a:buSzPct val="70000"/>
              <a:buFont typeface="Wingdings" charset="2"/>
              <a:buChar char="Ø"/>
            </a:pPr>
            <a:r>
              <a:rPr lang="en-US" dirty="0">
                <a:latin typeface="Arial Narrow"/>
                <a:cs typeface="Arial Narrow"/>
              </a:rPr>
              <a:t>In cases where the merling is light  it is sometimes necessary to separate the hair  and compare the patch to a known white area.</a:t>
            </a:r>
          </a:p>
        </p:txBody>
      </p:sp>
      <p:sp>
        <p:nvSpPr>
          <p:cNvPr id="3" name="TextBox 2"/>
          <p:cNvSpPr txBox="1"/>
          <p:nvPr/>
        </p:nvSpPr>
        <p:spPr>
          <a:xfrm>
            <a:off x="5182553" y="6662579"/>
            <a:ext cx="3961447" cy="230832"/>
          </a:xfrm>
          <a:prstGeom prst="rect">
            <a:avLst/>
          </a:prstGeom>
          <a:noFill/>
        </p:spPr>
        <p:txBody>
          <a:bodyPr wrap="none" rtlCol="0">
            <a:spAutoFit/>
          </a:bodyPr>
          <a:lstStyle/>
          <a:p>
            <a:pPr algn="r"/>
            <a:r>
              <a:rPr lang="en-US" sz="900" dirty="0"/>
              <a:t>MASCUSA Breed Standard Evaluation and Education Committee 11/2013</a:t>
            </a:r>
          </a:p>
        </p:txBody>
      </p:sp>
    </p:spTree>
  </p:cSld>
  <p:clrMapOvr>
    <a:masterClrMapping/>
  </p:clrMapOvr>
  <p:transition spd="med">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marL="54864" indent="0" eaLnBrk="1" fontAlgn="auto" hangingPunct="1">
              <a:spcAft>
                <a:spcPts val="0"/>
              </a:spcAft>
              <a:defRPr/>
            </a:pPr>
            <a:r>
              <a:rPr lang="en-US" dirty="0">
                <a:solidFill>
                  <a:schemeClr val="tx2">
                    <a:tint val="100000"/>
                    <a:shade val="90000"/>
                    <a:satMod val="250000"/>
                    <a:alpha val="100000"/>
                  </a:schemeClr>
                </a:solidFill>
              </a:rPr>
              <a:t>Gait from the Side</a:t>
            </a:r>
          </a:p>
        </p:txBody>
      </p:sp>
      <p:sp>
        <p:nvSpPr>
          <p:cNvPr id="49155" name="Rectangle 3"/>
          <p:cNvSpPr>
            <a:spLocks noGrp="1" noChangeArrowheads="1"/>
          </p:cNvSpPr>
          <p:nvPr>
            <p:ph idx="1"/>
          </p:nvPr>
        </p:nvSpPr>
        <p:spPr>
          <a:xfrm>
            <a:off x="205188" y="1668584"/>
            <a:ext cx="4601054" cy="4818965"/>
          </a:xfrm>
        </p:spPr>
        <p:txBody>
          <a:bodyPr/>
          <a:lstStyle/>
          <a:p>
            <a:pPr eaLnBrk="1" hangingPunct="1">
              <a:spcAft>
                <a:spcPts val="1200"/>
              </a:spcAft>
              <a:buClr>
                <a:schemeClr val="accent6"/>
              </a:buClr>
              <a:buFont typeface="Wingdings" charset="2"/>
              <a:buChar char="Ø"/>
            </a:pPr>
            <a:r>
              <a:rPr lang="en-US" sz="2000" dirty="0">
                <a:latin typeface="Arial Narrow"/>
                <a:cs typeface="Arial Narrow"/>
              </a:rPr>
              <a:t>Smooth, free, and easy; exhibiting agility of movement with a well-balanced, ground-covering </a:t>
            </a:r>
            <a:r>
              <a:rPr lang="en-US" sz="2000" dirty="0" smtClean="0">
                <a:latin typeface="Arial Narrow"/>
                <a:cs typeface="Arial Narrow"/>
              </a:rPr>
              <a:t>stride</a:t>
            </a:r>
          </a:p>
          <a:p>
            <a:pPr eaLnBrk="1" hangingPunct="1">
              <a:spcAft>
                <a:spcPts val="1200"/>
              </a:spcAft>
              <a:buClr>
                <a:schemeClr val="accent6"/>
              </a:buClr>
              <a:buFont typeface="Wingdings" charset="2"/>
              <a:buChar char="Ø"/>
            </a:pPr>
            <a:r>
              <a:rPr lang="en-US" sz="2000" dirty="0" smtClean="0">
                <a:latin typeface="Arial Narrow"/>
                <a:cs typeface="Arial Narrow"/>
              </a:rPr>
              <a:t>As </a:t>
            </a:r>
            <a:r>
              <a:rPr lang="en-US" sz="2000" dirty="0">
                <a:latin typeface="Arial Narrow"/>
                <a:cs typeface="Arial Narrow"/>
              </a:rPr>
              <a:t>speed increases, the feet, both front and rear, converge toward the center line of gravity</a:t>
            </a:r>
            <a:endParaRPr lang="en-US" sz="2000" dirty="0" smtClean="0">
              <a:latin typeface="Arial Narrow"/>
              <a:cs typeface="Arial Narrow"/>
            </a:endParaRPr>
          </a:p>
          <a:p>
            <a:pPr eaLnBrk="1" hangingPunct="1">
              <a:spcAft>
                <a:spcPts val="1200"/>
              </a:spcAft>
              <a:buClr>
                <a:schemeClr val="accent6"/>
              </a:buClr>
              <a:buFont typeface="Wingdings" charset="2"/>
              <a:buChar char="Ø"/>
            </a:pPr>
            <a:r>
              <a:rPr lang="en-US" sz="2000" dirty="0" smtClean="0">
                <a:latin typeface="Arial Narrow"/>
                <a:cs typeface="Arial Narrow"/>
              </a:rPr>
              <a:t>Agile and able to change direction or alter gait instantly</a:t>
            </a:r>
          </a:p>
          <a:p>
            <a:pPr eaLnBrk="1" hangingPunct="1">
              <a:spcAft>
                <a:spcPts val="1200"/>
              </a:spcAft>
              <a:buClr>
                <a:schemeClr val="accent6"/>
              </a:buClr>
              <a:buFont typeface="Wingdings" charset="2"/>
              <a:buChar char="Ø"/>
            </a:pPr>
            <a:r>
              <a:rPr lang="en-US" sz="2000" dirty="0" smtClean="0">
                <a:latin typeface="Arial Narrow"/>
                <a:cs typeface="Arial Narrow"/>
              </a:rPr>
              <a:t>Well </a:t>
            </a:r>
            <a:r>
              <a:rPr lang="en-US" sz="2000" smtClean="0">
                <a:latin typeface="Arial Narrow"/>
                <a:cs typeface="Arial Narrow"/>
              </a:rPr>
              <a:t>balanced gait </a:t>
            </a:r>
            <a:r>
              <a:rPr lang="en-US" sz="2000" dirty="0">
                <a:latin typeface="Arial Narrow"/>
                <a:cs typeface="Arial Narrow"/>
              </a:rPr>
              <a:t>with the </a:t>
            </a:r>
            <a:r>
              <a:rPr lang="en-US" sz="2000" dirty="0" smtClean="0">
                <a:latin typeface="Arial Narrow"/>
                <a:cs typeface="Arial Narrow"/>
              </a:rPr>
              <a:t>back remaining </a:t>
            </a:r>
            <a:r>
              <a:rPr lang="en-US" sz="2000" dirty="0">
                <a:latin typeface="Arial Narrow"/>
                <a:cs typeface="Arial Narrow"/>
              </a:rPr>
              <a:t>firm and </a:t>
            </a:r>
            <a:r>
              <a:rPr lang="en-US" sz="2000" dirty="0" smtClean="0">
                <a:latin typeface="Arial Narrow"/>
                <a:cs typeface="Arial Narrow"/>
              </a:rPr>
              <a:t>level</a:t>
            </a:r>
          </a:p>
          <a:p>
            <a:pPr eaLnBrk="1" hangingPunct="1">
              <a:spcAft>
                <a:spcPts val="1200"/>
              </a:spcAft>
              <a:buClr>
                <a:schemeClr val="accent6"/>
              </a:buClr>
              <a:buFont typeface="Wingdings" charset="2"/>
              <a:buChar char="Ø"/>
            </a:pPr>
            <a:r>
              <a:rPr lang="en-US" sz="2000" dirty="0" smtClean="0">
                <a:latin typeface="Arial Narrow"/>
                <a:cs typeface="Arial Narrow"/>
              </a:rPr>
              <a:t>The </a:t>
            </a:r>
            <a:r>
              <a:rPr lang="en-US" sz="2000" dirty="0">
                <a:latin typeface="Arial Narrow"/>
                <a:cs typeface="Arial Narrow"/>
              </a:rPr>
              <a:t>head extended forward and  nearly level or slightly above the topline. </a:t>
            </a:r>
          </a:p>
          <a:p>
            <a:pPr eaLnBrk="1" hangingPunct="1">
              <a:spcAft>
                <a:spcPts val="1200"/>
              </a:spcAft>
              <a:buClr>
                <a:schemeClr val="accent6"/>
              </a:buClr>
              <a:buFont typeface="Wingdings" charset="2"/>
              <a:buChar char="Ø"/>
            </a:pPr>
            <a:endParaRPr lang="en-US" sz="2000" dirty="0" smtClean="0">
              <a:latin typeface="Arial Narrow"/>
              <a:cs typeface="Arial Narrow"/>
            </a:endParaRPr>
          </a:p>
          <a:p>
            <a:pPr eaLnBrk="1" hangingPunct="1">
              <a:spcAft>
                <a:spcPts val="1200"/>
              </a:spcAft>
              <a:buFont typeface="Wingdings" pitchFamily="2" charset="2"/>
              <a:buChar char="§"/>
            </a:pPr>
            <a:endParaRPr lang="en-US" sz="2000" dirty="0" smtClean="0">
              <a:latin typeface="Arial Narrow" pitchFamily="34" charset="0"/>
            </a:endParaRPr>
          </a:p>
        </p:txBody>
      </p:sp>
      <p:pic>
        <p:nvPicPr>
          <p:cNvPr id="6" name="Picture 2" descr="C:\Users\Owner\Downloads\3_15_08_gigi_5.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4889917" y="2241380"/>
            <a:ext cx="3825831" cy="244345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5182553" y="6662579"/>
            <a:ext cx="3961447" cy="230832"/>
          </a:xfrm>
          <a:prstGeom prst="rect">
            <a:avLst/>
          </a:prstGeom>
          <a:noFill/>
        </p:spPr>
        <p:txBody>
          <a:bodyPr wrap="none" rtlCol="0">
            <a:spAutoFit/>
          </a:bodyPr>
          <a:lstStyle/>
          <a:p>
            <a:pPr algn="r"/>
            <a:r>
              <a:rPr lang="en-US" sz="900" dirty="0"/>
              <a:t>MASCUSA Breed Standard Evaluation and Education Committee 11/2013</a:t>
            </a:r>
          </a:p>
        </p:txBody>
      </p:sp>
    </p:spTree>
  </p:cSld>
  <p:clrMapOvr>
    <a:masterClrMapping/>
  </p:clrMapOvr>
  <p:transition spd="med">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marL="54864" indent="0" eaLnBrk="1" fontAlgn="auto" hangingPunct="1">
              <a:spcAft>
                <a:spcPts val="0"/>
              </a:spcAft>
              <a:defRPr/>
            </a:pPr>
            <a:r>
              <a:rPr lang="en-US" dirty="0">
                <a:solidFill>
                  <a:schemeClr val="tx2">
                    <a:tint val="100000"/>
                    <a:shade val="90000"/>
                    <a:satMod val="250000"/>
                    <a:alpha val="100000"/>
                  </a:schemeClr>
                </a:solidFill>
              </a:rPr>
              <a:t>Coming </a:t>
            </a:r>
            <a:r>
              <a:rPr lang="en-US" dirty="0" smtClean="0">
                <a:solidFill>
                  <a:schemeClr val="tx2">
                    <a:tint val="100000"/>
                    <a:shade val="90000"/>
                    <a:satMod val="250000"/>
                    <a:alpha val="100000"/>
                  </a:schemeClr>
                </a:solidFill>
              </a:rPr>
              <a:t>and </a:t>
            </a:r>
            <a:r>
              <a:rPr lang="en-US" dirty="0">
                <a:solidFill>
                  <a:schemeClr val="tx2">
                    <a:tint val="100000"/>
                    <a:shade val="90000"/>
                    <a:satMod val="250000"/>
                    <a:alpha val="100000"/>
                  </a:schemeClr>
                </a:solidFill>
              </a:rPr>
              <a:t>Going</a:t>
            </a:r>
          </a:p>
        </p:txBody>
      </p:sp>
      <p:sp>
        <p:nvSpPr>
          <p:cNvPr id="48131" name="Rectangle 3"/>
          <p:cNvSpPr>
            <a:spLocks noGrp="1" noChangeArrowheads="1"/>
          </p:cNvSpPr>
          <p:nvPr>
            <p:ph idx="1"/>
          </p:nvPr>
        </p:nvSpPr>
        <p:spPr>
          <a:xfrm>
            <a:off x="709730" y="2614944"/>
            <a:ext cx="4096512" cy="2751916"/>
          </a:xfrm>
        </p:spPr>
        <p:txBody>
          <a:bodyPr/>
          <a:lstStyle/>
          <a:p>
            <a:pPr eaLnBrk="1" hangingPunct="1">
              <a:lnSpc>
                <a:spcPct val="90000"/>
              </a:lnSpc>
              <a:spcAft>
                <a:spcPts val="1200"/>
              </a:spcAft>
              <a:buClr>
                <a:schemeClr val="accent6"/>
              </a:buClr>
              <a:buFont typeface="Wingdings" charset="2"/>
              <a:buChar char="Ø"/>
            </a:pPr>
            <a:r>
              <a:rPr lang="en-US" sz="2400" dirty="0" smtClean="0">
                <a:latin typeface="Arial Narrow"/>
                <a:cs typeface="Arial Narrow"/>
              </a:rPr>
              <a:t>Fore and hind legs move straight and parallel with the center line of the body </a:t>
            </a:r>
          </a:p>
          <a:p>
            <a:pPr eaLnBrk="1" hangingPunct="1">
              <a:lnSpc>
                <a:spcPct val="90000"/>
              </a:lnSpc>
              <a:spcAft>
                <a:spcPts val="1200"/>
              </a:spcAft>
              <a:buClr>
                <a:schemeClr val="accent6"/>
              </a:buClr>
              <a:buFont typeface="Wingdings" charset="2"/>
              <a:buChar char="Ø"/>
            </a:pPr>
            <a:r>
              <a:rPr lang="en-US" sz="2400" dirty="0">
                <a:latin typeface="Arial Narrow"/>
                <a:cs typeface="Arial Narrow"/>
              </a:rPr>
              <a:t>The MAS is not a single-tracking breed, but a breed whose feet converge toward a center line as the speed increases.</a:t>
            </a:r>
          </a:p>
          <a:p>
            <a:pPr eaLnBrk="1" hangingPunct="1">
              <a:lnSpc>
                <a:spcPct val="90000"/>
              </a:lnSpc>
              <a:spcAft>
                <a:spcPts val="1200"/>
              </a:spcAft>
              <a:buFont typeface="Wingdings" pitchFamily="2" charset="2"/>
              <a:buChar char="§"/>
            </a:pPr>
            <a:endParaRPr lang="en-US" sz="2400" dirty="0" smtClean="0">
              <a:latin typeface="Arial"/>
              <a:cs typeface="Arial"/>
            </a:endParaRPr>
          </a:p>
        </p:txBody>
      </p:sp>
      <p:pic>
        <p:nvPicPr>
          <p:cNvPr id="8" name="Picture 7"/>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5260783" y="1561356"/>
            <a:ext cx="3124200" cy="472440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5182553" y="6662579"/>
            <a:ext cx="3961447" cy="230832"/>
          </a:xfrm>
          <a:prstGeom prst="rect">
            <a:avLst/>
          </a:prstGeom>
          <a:noFill/>
        </p:spPr>
        <p:txBody>
          <a:bodyPr wrap="none" rtlCol="0">
            <a:spAutoFit/>
          </a:bodyPr>
          <a:lstStyle/>
          <a:p>
            <a:pPr algn="r"/>
            <a:r>
              <a:rPr lang="en-US" sz="900" dirty="0"/>
              <a:t>MASCUSA Breed Standard Evaluation and Education Committee 11/2013</a:t>
            </a:r>
          </a:p>
        </p:txBody>
      </p:sp>
      <p:sp>
        <p:nvSpPr>
          <p:cNvPr id="3" name="TextBox 2"/>
          <p:cNvSpPr txBox="1"/>
          <p:nvPr/>
        </p:nvSpPr>
        <p:spPr>
          <a:xfrm>
            <a:off x="473364" y="6453909"/>
            <a:ext cx="2363122" cy="246221"/>
          </a:xfrm>
          <a:prstGeom prst="rect">
            <a:avLst/>
          </a:prstGeom>
          <a:noFill/>
        </p:spPr>
        <p:txBody>
          <a:bodyPr wrap="none" rtlCol="0">
            <a:spAutoFit/>
          </a:bodyPr>
          <a:lstStyle/>
          <a:p>
            <a:r>
              <a:rPr lang="en-US" sz="1000" dirty="0"/>
              <a:t>Illustrations courtesy of Vicky </a:t>
            </a:r>
            <a:r>
              <a:rPr lang="en-US" sz="1000" dirty="0" err="1"/>
              <a:t>Mistretta</a:t>
            </a:r>
            <a:endParaRPr lang="en-US" sz="1000" dirty="0"/>
          </a:p>
        </p:txBody>
      </p:sp>
    </p:spTree>
    <p:extLst>
      <p:ext uri="{BB962C8B-B14F-4D97-AF65-F5344CB8AC3E}">
        <p14:creationId xmlns="" xmlns:p14="http://schemas.microsoft.com/office/powerpoint/2010/main" val="2584320837"/>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marL="54864" indent="0" eaLnBrk="1" fontAlgn="auto" hangingPunct="1">
              <a:spcAft>
                <a:spcPts val="0"/>
              </a:spcAft>
              <a:defRPr/>
            </a:pPr>
            <a:r>
              <a:rPr lang="en-US" dirty="0">
                <a:solidFill>
                  <a:srgbClr val="E2E6C2"/>
                </a:solidFill>
              </a:rPr>
              <a:t>General</a:t>
            </a:r>
            <a:r>
              <a:rPr lang="en-US" dirty="0">
                <a:solidFill>
                  <a:schemeClr val="tx2">
                    <a:tint val="100000"/>
                    <a:shade val="90000"/>
                    <a:satMod val="250000"/>
                    <a:alpha val="100000"/>
                  </a:schemeClr>
                </a:solidFill>
              </a:rPr>
              <a:t> Appearance</a:t>
            </a:r>
          </a:p>
        </p:txBody>
      </p:sp>
      <p:sp>
        <p:nvSpPr>
          <p:cNvPr id="18435" name="Rectangle 3"/>
          <p:cNvSpPr>
            <a:spLocks noGrp="1" noChangeArrowheads="1"/>
          </p:cNvSpPr>
          <p:nvPr>
            <p:ph idx="1"/>
          </p:nvPr>
        </p:nvSpPr>
        <p:spPr>
          <a:xfrm>
            <a:off x="597148" y="1411134"/>
            <a:ext cx="4927352" cy="5325457"/>
          </a:xfrm>
        </p:spPr>
        <p:txBody>
          <a:bodyPr/>
          <a:lstStyle/>
          <a:p>
            <a:pPr eaLnBrk="1" hangingPunct="1">
              <a:spcAft>
                <a:spcPts val="1200"/>
              </a:spcAft>
              <a:buClr>
                <a:schemeClr val="accent6"/>
              </a:buClr>
              <a:buFont typeface="Wingdings" charset="2"/>
              <a:buChar char="Ø"/>
            </a:pPr>
            <a:r>
              <a:rPr lang="en-US" sz="2000" dirty="0" smtClean="0">
                <a:latin typeface="Arial"/>
                <a:cs typeface="Arial"/>
              </a:rPr>
              <a:t>Slightly longer than tall</a:t>
            </a:r>
          </a:p>
          <a:p>
            <a:pPr eaLnBrk="1" hangingPunct="1">
              <a:spcAft>
                <a:spcPts val="1200"/>
              </a:spcAft>
              <a:buClr>
                <a:schemeClr val="accent6"/>
              </a:buClr>
              <a:buFont typeface="Wingdings" charset="2"/>
              <a:buChar char="Ø"/>
            </a:pPr>
            <a:r>
              <a:rPr lang="en-US" sz="2000" dirty="0" smtClean="0">
                <a:latin typeface="Arial"/>
                <a:cs typeface="Arial"/>
              </a:rPr>
              <a:t>Moderate bone in proportion to body without extremes</a:t>
            </a:r>
          </a:p>
          <a:p>
            <a:pPr eaLnBrk="1" hangingPunct="1">
              <a:spcAft>
                <a:spcPts val="1200"/>
              </a:spcAft>
              <a:buClr>
                <a:schemeClr val="accent6"/>
              </a:buClr>
              <a:buFont typeface="Wingdings" charset="2"/>
              <a:buChar char="Ø"/>
            </a:pPr>
            <a:r>
              <a:rPr lang="en-US" sz="2000" dirty="0" smtClean="0">
                <a:latin typeface="Arial"/>
                <a:cs typeface="Arial"/>
              </a:rPr>
              <a:t>Smooth, easy &amp; well balanced gait</a:t>
            </a:r>
          </a:p>
          <a:p>
            <a:pPr eaLnBrk="1" hangingPunct="1">
              <a:spcAft>
                <a:spcPts val="1200"/>
              </a:spcAft>
              <a:buClr>
                <a:schemeClr val="accent6"/>
              </a:buClr>
              <a:buFont typeface="Wingdings" charset="2"/>
              <a:buChar char="Ø"/>
            </a:pPr>
            <a:r>
              <a:rPr lang="en-US" sz="2000" dirty="0" smtClean="0">
                <a:latin typeface="Arial"/>
                <a:cs typeface="Arial"/>
              </a:rPr>
              <a:t>Versatile and exceptionally  agile with strength &amp; stamina</a:t>
            </a:r>
          </a:p>
          <a:p>
            <a:pPr eaLnBrk="1" hangingPunct="1">
              <a:spcAft>
                <a:spcPts val="1200"/>
              </a:spcAft>
              <a:buClr>
                <a:schemeClr val="accent6"/>
              </a:buClr>
              <a:buFont typeface="Wingdings" charset="2"/>
              <a:buChar char="Ø"/>
            </a:pPr>
            <a:r>
              <a:rPr lang="en-US" sz="2000" dirty="0" smtClean="0">
                <a:latin typeface="Arial"/>
                <a:cs typeface="Arial"/>
              </a:rPr>
              <a:t>Devoted and a biddable worker with superior intelligence</a:t>
            </a:r>
          </a:p>
          <a:p>
            <a:pPr eaLnBrk="1" hangingPunct="1">
              <a:spcAft>
                <a:spcPts val="1200"/>
              </a:spcAft>
              <a:buClr>
                <a:schemeClr val="accent6"/>
              </a:buClr>
              <a:buFont typeface="Wingdings" charset="2"/>
              <a:buChar char="Ø"/>
            </a:pPr>
            <a:r>
              <a:rPr lang="en-US" sz="2000" dirty="0" smtClean="0">
                <a:latin typeface="Arial"/>
                <a:cs typeface="Arial"/>
              </a:rPr>
              <a:t>A loyal companion with a watchful expression</a:t>
            </a:r>
          </a:p>
          <a:p>
            <a:pPr eaLnBrk="1" hangingPunct="1">
              <a:spcAft>
                <a:spcPts val="1200"/>
              </a:spcAft>
              <a:buClr>
                <a:schemeClr val="accent6"/>
              </a:buClr>
              <a:buFont typeface="Wingdings" charset="2"/>
              <a:buChar char="Ø"/>
            </a:pPr>
            <a:r>
              <a:rPr lang="en-US" sz="2000" dirty="0" smtClean="0">
                <a:latin typeface="Arial"/>
                <a:cs typeface="Arial"/>
              </a:rPr>
              <a:t>Medium length double </a:t>
            </a:r>
            <a:r>
              <a:rPr lang="en-US" sz="2000" dirty="0">
                <a:latin typeface="Arial"/>
                <a:cs typeface="Arial"/>
              </a:rPr>
              <a:t>coat </a:t>
            </a:r>
            <a:endParaRPr lang="en-US" sz="2000" dirty="0" smtClean="0">
              <a:latin typeface="Arial"/>
              <a:cs typeface="Arial"/>
            </a:endParaRPr>
          </a:p>
          <a:p>
            <a:pPr eaLnBrk="1" hangingPunct="1">
              <a:spcAft>
                <a:spcPts val="1200"/>
              </a:spcAft>
              <a:buClr>
                <a:schemeClr val="accent6"/>
              </a:buClr>
              <a:buFont typeface="Wingdings" charset="2"/>
              <a:buChar char="Ø"/>
            </a:pPr>
            <a:r>
              <a:rPr lang="en-US" sz="2000" dirty="0" smtClean="0">
                <a:latin typeface="Arial"/>
                <a:cs typeface="Arial"/>
              </a:rPr>
              <a:t>Coloring offers variety and individuality</a:t>
            </a:r>
          </a:p>
          <a:p>
            <a:pPr eaLnBrk="1" hangingPunct="1">
              <a:spcAft>
                <a:spcPts val="1200"/>
              </a:spcAft>
              <a:buClr>
                <a:schemeClr val="accent6"/>
              </a:buClr>
              <a:buFont typeface="Wingdings" charset="2"/>
              <a:buChar char="Ø"/>
            </a:pPr>
            <a:r>
              <a:rPr lang="en-US" sz="2000" dirty="0" smtClean="0">
                <a:latin typeface="Arial"/>
                <a:cs typeface="Arial"/>
              </a:rPr>
              <a:t>Traditional docked or natural bob tail</a:t>
            </a:r>
          </a:p>
        </p:txBody>
      </p:sp>
      <p:pic>
        <p:nvPicPr>
          <p:cNvPr id="5" name="Picture 4" descr="Red_Tri_3.jpg"/>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5585460" y="1521459"/>
            <a:ext cx="3078480" cy="2316481"/>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881371" y="4029710"/>
            <a:ext cx="2617470" cy="2198209"/>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210294" y="6664960"/>
            <a:ext cx="3933706" cy="233680"/>
          </a:xfrm>
          <a:prstGeom prst="rect">
            <a:avLst/>
          </a:prstGeom>
          <a:noFill/>
        </p:spPr>
        <p:txBody>
          <a:bodyPr wrap="square" rtlCol="0">
            <a:spAutoFit/>
          </a:bodyPr>
          <a:lstStyle/>
          <a:p>
            <a:r>
              <a:rPr lang="en-US" sz="900" dirty="0"/>
              <a:t>MASCUSA Breed Standard Evaluation and Education Committee 11/2013</a:t>
            </a:r>
          </a:p>
        </p:txBody>
      </p:sp>
    </p:spTree>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marL="54864" indent="0" eaLnBrk="1" fontAlgn="auto" hangingPunct="1">
              <a:spcAft>
                <a:spcPts val="0"/>
              </a:spcAft>
              <a:defRPr/>
            </a:pPr>
            <a:r>
              <a:rPr lang="en-US" dirty="0">
                <a:solidFill>
                  <a:schemeClr val="tx2">
                    <a:tint val="100000"/>
                    <a:shade val="90000"/>
                    <a:satMod val="250000"/>
                    <a:alpha val="100000"/>
                  </a:schemeClr>
                </a:solidFill>
                <a:latin typeface="Blue Highway D" pitchFamily="34" charset="0"/>
              </a:rPr>
              <a:t>Must be </a:t>
            </a:r>
            <a:r>
              <a:rPr lang="en-US" dirty="0" smtClean="0">
                <a:solidFill>
                  <a:schemeClr val="tx2">
                    <a:tint val="100000"/>
                    <a:shade val="90000"/>
                    <a:satMod val="250000"/>
                    <a:alpha val="100000"/>
                  </a:schemeClr>
                </a:solidFill>
                <a:latin typeface="Blue Highway D" pitchFamily="34" charset="0"/>
              </a:rPr>
              <a:t>Agile</a:t>
            </a:r>
            <a:endParaRPr lang="en-US" dirty="0">
              <a:solidFill>
                <a:schemeClr val="tx2">
                  <a:tint val="100000"/>
                  <a:shade val="90000"/>
                  <a:satMod val="250000"/>
                  <a:alpha val="100000"/>
                </a:schemeClr>
              </a:solidFill>
              <a:latin typeface="Blue Highway D" pitchFamily="34" charset="0"/>
            </a:endParaRPr>
          </a:p>
        </p:txBody>
      </p:sp>
      <p:pic>
        <p:nvPicPr>
          <p:cNvPr id="66564" name="Picture 4" descr="C:\Users\Owner\Desktop\mas power point\1_3_09_Q_2(1).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62927" y="4506383"/>
            <a:ext cx="3053084" cy="203411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4" name="Picture 4"/>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5005916" y="2288116"/>
            <a:ext cx="3445933" cy="196471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5182553" y="6662579"/>
            <a:ext cx="3961447" cy="230832"/>
          </a:xfrm>
          <a:prstGeom prst="rect">
            <a:avLst/>
          </a:prstGeom>
          <a:noFill/>
        </p:spPr>
        <p:txBody>
          <a:bodyPr wrap="none" rtlCol="0">
            <a:spAutoFit/>
          </a:bodyPr>
          <a:lstStyle/>
          <a:p>
            <a:pPr algn="r"/>
            <a:r>
              <a:rPr lang="en-US" sz="900" dirty="0"/>
              <a:t>MASCUSA Breed Standard Evaluation and Education Committee 11/2013</a:t>
            </a:r>
          </a:p>
        </p:txBody>
      </p:sp>
      <p:sp>
        <p:nvSpPr>
          <p:cNvPr id="3" name="TextBox 2"/>
          <p:cNvSpPr txBox="1"/>
          <p:nvPr/>
        </p:nvSpPr>
        <p:spPr>
          <a:xfrm>
            <a:off x="1915583" y="1619250"/>
            <a:ext cx="6224781" cy="461665"/>
          </a:xfrm>
          <a:prstGeom prst="rect">
            <a:avLst/>
          </a:prstGeom>
          <a:noFill/>
        </p:spPr>
        <p:txBody>
          <a:bodyPr wrap="none" rtlCol="0">
            <a:spAutoFit/>
          </a:bodyPr>
          <a:lstStyle/>
          <a:p>
            <a:pPr marL="342900" indent="-342900">
              <a:buClr>
                <a:schemeClr val="accent6"/>
              </a:buClr>
              <a:buSzPct val="70000"/>
              <a:buFont typeface="Wingdings" charset="2"/>
              <a:buChar char="Ø"/>
            </a:pPr>
            <a:r>
              <a:rPr lang="en-US" i="1" dirty="0"/>
              <a:t>A</a:t>
            </a:r>
            <a:r>
              <a:rPr lang="en-US" i="1" dirty="0" smtClean="0"/>
              <a:t>ble </a:t>
            </a:r>
            <a:r>
              <a:rPr lang="en-US" i="1" dirty="0"/>
              <a:t>to turn direction or alter gait instantly</a:t>
            </a:r>
            <a:endParaRPr lang="en-US" dirty="0"/>
          </a:p>
        </p:txBody>
      </p:sp>
      <p:pic>
        <p:nvPicPr>
          <p:cNvPr id="11" name="Picture 2" descr="C:\Users\Owner\Desktop\mas power point\Crystal_working-247x127.jpg"/>
          <p:cNvPicPr>
            <a:picLocks noChangeAspect="1" noChangeArrowheads="1"/>
          </p:cNvPicPr>
          <p:nvPr/>
        </p:nvPicPr>
        <p:blipFill>
          <a:blip r:embed="rId5" cstate="print">
            <a:extLst>
              <a:ext uri="{28A0092B-C50C-407E-A947-70E740481C1C}">
                <a14:useLocalDpi xmlns="" xmlns:a14="http://schemas.microsoft.com/office/drawing/2010/main"/>
              </a:ext>
            </a:extLst>
          </a:blip>
          <a:srcRect/>
          <a:stretch>
            <a:fillRect/>
          </a:stretch>
        </p:blipFill>
        <p:spPr bwMode="auto">
          <a:xfrm>
            <a:off x="625687" y="2256629"/>
            <a:ext cx="3844455" cy="197670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6" name="Picture 5" descr="IMG_1333 2.JPG"/>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3799415" y="4508499"/>
            <a:ext cx="2779891" cy="2084918"/>
          </a:xfrm>
          <a:prstGeom prst="rect">
            <a:avLst/>
          </a:prstGeom>
        </p:spPr>
      </p:pic>
    </p:spTree>
    <p:extLst>
      <p:ext uri="{BB962C8B-B14F-4D97-AF65-F5344CB8AC3E}">
        <p14:creationId xmlns="" xmlns:p14="http://schemas.microsoft.com/office/powerpoint/2010/main" val="683531550"/>
      </p:ext>
    </p:extLst>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Temperament</a:t>
            </a:r>
            <a:endParaRPr lang="en-US" dirty="0">
              <a:solidFill>
                <a:schemeClr val="tx2">
                  <a:tint val="100000"/>
                  <a:shade val="90000"/>
                  <a:satMod val="250000"/>
                  <a:alpha val="100000"/>
                </a:schemeClr>
              </a:solidFill>
            </a:endParaRPr>
          </a:p>
        </p:txBody>
      </p:sp>
      <p:sp>
        <p:nvSpPr>
          <p:cNvPr id="21507" name="Rectangle 3"/>
          <p:cNvSpPr>
            <a:spLocks noGrp="1" noChangeArrowheads="1"/>
          </p:cNvSpPr>
          <p:nvPr>
            <p:ph idx="1"/>
          </p:nvPr>
        </p:nvSpPr>
        <p:spPr>
          <a:xfrm>
            <a:off x="494554" y="1607637"/>
            <a:ext cx="4114800" cy="4033169"/>
          </a:xfrm>
        </p:spPr>
        <p:txBody>
          <a:bodyPr/>
          <a:lstStyle/>
          <a:p>
            <a:pPr eaLnBrk="1" hangingPunct="1">
              <a:lnSpc>
                <a:spcPct val="90000"/>
              </a:lnSpc>
              <a:spcAft>
                <a:spcPts val="1200"/>
              </a:spcAft>
              <a:buClr>
                <a:schemeClr val="accent6"/>
              </a:buClr>
              <a:buFont typeface="Wingdings" charset="2"/>
              <a:buChar char="Ø"/>
            </a:pPr>
            <a:r>
              <a:rPr lang="en-US" sz="2400" dirty="0" smtClean="0">
                <a:latin typeface="Arial Narrow" pitchFamily="34" charset="0"/>
              </a:rPr>
              <a:t>Exceptional </a:t>
            </a:r>
            <a:r>
              <a:rPr lang="en-US" sz="2400" dirty="0" smtClean="0">
                <a:latin typeface="Arial Narrow"/>
                <a:cs typeface="Arial Narrow"/>
              </a:rPr>
              <a:t>companion </a:t>
            </a:r>
            <a:r>
              <a:rPr lang="en-US" sz="2400" dirty="0">
                <a:latin typeface="Arial Narrow"/>
                <a:cs typeface="Arial Narrow"/>
              </a:rPr>
              <a:t>and easily trained</a:t>
            </a:r>
            <a:endParaRPr lang="en-US" sz="2400" dirty="0" smtClean="0">
              <a:latin typeface="Arial Narrow"/>
              <a:cs typeface="Arial Narrow"/>
            </a:endParaRPr>
          </a:p>
          <a:p>
            <a:pPr eaLnBrk="1" hangingPunct="1">
              <a:lnSpc>
                <a:spcPct val="90000"/>
              </a:lnSpc>
              <a:spcAft>
                <a:spcPts val="1200"/>
              </a:spcAft>
              <a:buClr>
                <a:schemeClr val="accent6"/>
              </a:buClr>
              <a:buFont typeface="Wingdings" charset="2"/>
              <a:buChar char="Ø"/>
            </a:pPr>
            <a:r>
              <a:rPr lang="en-US" sz="2400" dirty="0" smtClean="0">
                <a:latin typeface="Arial Narrow" pitchFamily="34" charset="0"/>
              </a:rPr>
              <a:t>Intelligent working dog of strong herding and guardian instincts</a:t>
            </a:r>
          </a:p>
          <a:p>
            <a:pPr eaLnBrk="1" hangingPunct="1">
              <a:lnSpc>
                <a:spcPct val="90000"/>
              </a:lnSpc>
              <a:spcAft>
                <a:spcPts val="1200"/>
              </a:spcAft>
              <a:buClr>
                <a:schemeClr val="accent6"/>
              </a:buClr>
              <a:buFont typeface="Wingdings" charset="2"/>
              <a:buChar char="Ø"/>
            </a:pPr>
            <a:r>
              <a:rPr lang="en-US" sz="2400" dirty="0" smtClean="0">
                <a:latin typeface="Arial Narrow" pitchFamily="34" charset="0"/>
              </a:rPr>
              <a:t>Protective, good natured, devoted and loyal</a:t>
            </a:r>
          </a:p>
          <a:p>
            <a:pPr eaLnBrk="1" hangingPunct="1">
              <a:lnSpc>
                <a:spcPct val="90000"/>
              </a:lnSpc>
              <a:spcAft>
                <a:spcPts val="1200"/>
              </a:spcAft>
              <a:buClr>
                <a:schemeClr val="accent6"/>
              </a:buClr>
              <a:buFont typeface="Wingdings" charset="2"/>
              <a:buChar char="Ø"/>
            </a:pPr>
            <a:r>
              <a:rPr lang="en-US" sz="2400" dirty="0" smtClean="0">
                <a:latin typeface="Arial Narrow" pitchFamily="34" charset="0"/>
              </a:rPr>
              <a:t>May be reserved with strangers but </a:t>
            </a:r>
            <a:r>
              <a:rPr lang="en-US" sz="2400" dirty="0">
                <a:latin typeface="Arial Narrow"/>
                <a:cs typeface="Arial Narrow"/>
              </a:rPr>
              <a:t>does not exhibit shyness</a:t>
            </a:r>
            <a:endParaRPr lang="en-US" sz="2400" dirty="0" smtClean="0">
              <a:latin typeface="Arial Narrow"/>
              <a:cs typeface="Arial Narrow"/>
            </a:endParaRPr>
          </a:p>
          <a:p>
            <a:pPr eaLnBrk="1" hangingPunct="1">
              <a:lnSpc>
                <a:spcPct val="90000"/>
              </a:lnSpc>
              <a:spcAft>
                <a:spcPts val="1200"/>
              </a:spcAft>
              <a:buClr>
                <a:schemeClr val="accent6"/>
              </a:buClr>
              <a:buFont typeface="Wingdings" charset="2"/>
              <a:buChar char="Ø"/>
            </a:pPr>
            <a:r>
              <a:rPr lang="en-US" sz="2400" dirty="0" smtClean="0">
                <a:latin typeface="Arial Narrow"/>
                <a:cs typeface="Arial Narrow"/>
              </a:rPr>
              <a:t>He </a:t>
            </a:r>
            <a:r>
              <a:rPr lang="en-US" sz="2400" dirty="0">
                <a:latin typeface="Arial Narrow"/>
                <a:cs typeface="Arial Narrow"/>
              </a:rPr>
              <a:t>is a resilient and persistent worker</a:t>
            </a:r>
            <a:endParaRPr lang="en-US" sz="2400" dirty="0" smtClean="0">
              <a:latin typeface="Arial Narrow"/>
              <a:cs typeface="Arial Narrow"/>
            </a:endParaRPr>
          </a:p>
          <a:p>
            <a:pPr eaLnBrk="1" hangingPunct="1">
              <a:lnSpc>
                <a:spcPct val="90000"/>
              </a:lnSpc>
              <a:spcAft>
                <a:spcPts val="1200"/>
              </a:spcAft>
              <a:buFont typeface="Wingdings" pitchFamily="2" charset="2"/>
              <a:buChar char="§"/>
            </a:pPr>
            <a:endParaRPr lang="en-US" sz="2400" dirty="0" smtClean="0">
              <a:latin typeface="Arial Narrow" pitchFamily="34" charset="0"/>
            </a:endParaRPr>
          </a:p>
        </p:txBody>
      </p:sp>
      <p:pic>
        <p:nvPicPr>
          <p:cNvPr id="4" name="Picture 4"/>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5791200" y="1600199"/>
            <a:ext cx="2286000" cy="1884362"/>
          </a:xfrm>
          <a:prstGeom prst="rect">
            <a:avLst/>
          </a:prstGeom>
          <a:ln>
            <a:noFill/>
          </a:ln>
          <a:effectLst>
            <a:outerShdw blurRad="292100" dist="139700" dir="2700000" algn="tl" rotWithShape="0">
              <a:srgbClr val="333333">
                <a:alpha val="65000"/>
              </a:srgbClr>
            </a:outerShdw>
          </a:effectLst>
        </p:spPr>
      </p:pic>
      <p:pic>
        <p:nvPicPr>
          <p:cNvPr id="26627" name="Picture 3" descr="C:\Users\Owner\Desktop\mas power point\IMG_0329.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4419600" y="4521199"/>
            <a:ext cx="2286000" cy="186603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6628" name="Picture 4" descr="C:\Users\Owner\Desktop\mas power point\Mattie_Levi.jpg"/>
          <p:cNvPicPr>
            <a:picLocks noChangeAspect="1" noChangeArrowheads="1"/>
          </p:cNvPicPr>
          <p:nvPr/>
        </p:nvPicPr>
        <p:blipFill rotWithShape="1">
          <a:blip r:embed="rId5" cstate="email">
            <a:extLst>
              <a:ext uri="{28A0092B-C50C-407E-A947-70E740481C1C}">
                <a14:useLocalDpi xmlns="" xmlns:a14="http://schemas.microsoft.com/office/drawing/2010/main"/>
              </a:ext>
            </a:extLst>
          </a:blip>
          <a:srcRect/>
          <a:stretch/>
        </p:blipFill>
        <p:spPr bwMode="auto">
          <a:xfrm>
            <a:off x="6915150" y="3657600"/>
            <a:ext cx="1828800" cy="224948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5182553" y="6662579"/>
            <a:ext cx="3961447" cy="230832"/>
          </a:xfrm>
          <a:prstGeom prst="rect">
            <a:avLst/>
          </a:prstGeom>
          <a:noFill/>
        </p:spPr>
        <p:txBody>
          <a:bodyPr wrap="none" rtlCol="0">
            <a:spAutoFit/>
          </a:bodyPr>
          <a:lstStyle/>
          <a:p>
            <a:pPr algn="r"/>
            <a:r>
              <a:rPr lang="en-US" sz="900" dirty="0"/>
              <a:t>MASCUSA Breed Standard Evaluation and Education Committee 11/2013</a:t>
            </a:r>
          </a:p>
        </p:txBody>
      </p:sp>
    </p:spTree>
    <p:extLst>
      <p:ext uri="{BB962C8B-B14F-4D97-AF65-F5344CB8AC3E}">
        <p14:creationId xmlns="" xmlns:p14="http://schemas.microsoft.com/office/powerpoint/2010/main" val="1647417122"/>
      </p:ext>
    </p:extLst>
  </p:cSld>
  <p:clrMapOvr>
    <a:masterClrMapping/>
  </p:clrMapOvr>
  <p:transition spd="med">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White that is Faulted </a:t>
            </a:r>
            <a:endParaRPr lang="en-US" dirty="0">
              <a:solidFill>
                <a:schemeClr val="tx2">
                  <a:tint val="100000"/>
                  <a:shade val="90000"/>
                  <a:satMod val="250000"/>
                  <a:alpha val="100000"/>
                </a:schemeClr>
              </a:solidFill>
            </a:endParaRPr>
          </a:p>
        </p:txBody>
      </p:sp>
      <p:sp>
        <p:nvSpPr>
          <p:cNvPr id="2" name="AutoShape 2" descr="http://mail.aol.com/37288-111/aol-6/en-us/mail/get-attachment.aspx?uid=29970084&amp;folder=NewMail&amp;partId=3"/>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mail.aol.com/37288-111/aol-6/en-us/mail/get-attachment.aspx?uid=29970084&amp;folder=NewMail&amp;partId=3"/>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0" name="Picture 2" descr="C:\Users\Owner\Desktop\mas power point\white_that_is_faulted.jpg"/>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180292" y="1756821"/>
            <a:ext cx="4414921" cy="381942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535409" y="1398078"/>
            <a:ext cx="3349428" cy="5324534"/>
          </a:xfrm>
          <a:prstGeom prst="rect">
            <a:avLst/>
          </a:prstGeom>
          <a:noFill/>
        </p:spPr>
        <p:txBody>
          <a:bodyPr wrap="square" rtlCol="0">
            <a:spAutoFit/>
          </a:bodyPr>
          <a:lstStyle/>
          <a:p>
            <a:pPr marL="342900" indent="-342900">
              <a:buClr>
                <a:schemeClr val="accent6"/>
              </a:buClr>
              <a:buSzPct val="70000"/>
              <a:buFont typeface="Wingdings" charset="2"/>
              <a:buChar char="Ø"/>
            </a:pPr>
            <a:endParaRPr lang="en-US" sz="1000" dirty="0"/>
          </a:p>
          <a:p>
            <a:pPr marL="285750" indent="-285750">
              <a:buClr>
                <a:schemeClr val="accent6"/>
              </a:buClr>
              <a:buSzPct val="70000"/>
              <a:buFont typeface="Wingdings" charset="2"/>
              <a:buChar char="Ø"/>
            </a:pPr>
            <a:r>
              <a:rPr lang="en-US" dirty="0" smtClean="0"/>
              <a:t>Color other than white </a:t>
            </a:r>
            <a:r>
              <a:rPr lang="en-US" dirty="0"/>
              <a:t>does not surround the right eye.</a:t>
            </a:r>
          </a:p>
          <a:p>
            <a:pPr marL="285750" indent="-285750">
              <a:buClr>
                <a:schemeClr val="accent6"/>
              </a:buClr>
              <a:buSzPct val="70000"/>
              <a:buFont typeface="Wingdings" charset="2"/>
              <a:buChar char="Ø"/>
            </a:pPr>
            <a:r>
              <a:rPr lang="en-US" dirty="0"/>
              <a:t>White on the collar (at the skin) exceeds the point of the withers.</a:t>
            </a:r>
          </a:p>
          <a:p>
            <a:pPr marL="285750" indent="-285750">
              <a:buClr>
                <a:schemeClr val="accent6"/>
              </a:buClr>
              <a:buSzPct val="70000"/>
              <a:buFont typeface="Wingdings" charset="2"/>
              <a:buChar char="Ø"/>
            </a:pPr>
            <a:r>
              <a:rPr lang="en-US" dirty="0"/>
              <a:t>White on the underline exceeds 1 inch above the elbow </a:t>
            </a:r>
            <a:endParaRPr lang="en-US" dirty="0" smtClean="0"/>
          </a:p>
          <a:p>
            <a:pPr marL="285750" indent="-285750">
              <a:buClr>
                <a:schemeClr val="accent6"/>
              </a:buClr>
              <a:buSzPct val="70000"/>
              <a:buFont typeface="Wingdings" charset="2"/>
              <a:buChar char="Ø"/>
            </a:pPr>
            <a:r>
              <a:rPr lang="en-US" dirty="0"/>
              <a:t>T</a:t>
            </a:r>
            <a:r>
              <a:rPr lang="en-US" dirty="0" smtClean="0"/>
              <a:t>he </a:t>
            </a:r>
            <a:r>
              <a:rPr lang="en-US" dirty="0"/>
              <a:t>ears </a:t>
            </a:r>
            <a:r>
              <a:rPr lang="en-US" dirty="0" smtClean="0"/>
              <a:t>have </a:t>
            </a:r>
            <a:r>
              <a:rPr lang="en-US" dirty="0"/>
              <a:t>too much white</a:t>
            </a:r>
          </a:p>
          <a:p>
            <a:endParaRPr lang="en-US" sz="1800" dirty="0"/>
          </a:p>
        </p:txBody>
      </p:sp>
      <p:sp>
        <p:nvSpPr>
          <p:cNvPr id="4" name="TextBox 3"/>
          <p:cNvSpPr txBox="1"/>
          <p:nvPr/>
        </p:nvSpPr>
        <p:spPr>
          <a:xfrm>
            <a:off x="5182553" y="6662579"/>
            <a:ext cx="3961447" cy="230832"/>
          </a:xfrm>
          <a:prstGeom prst="rect">
            <a:avLst/>
          </a:prstGeom>
          <a:noFill/>
        </p:spPr>
        <p:txBody>
          <a:bodyPr wrap="none" rtlCol="0">
            <a:spAutoFit/>
          </a:bodyPr>
          <a:lstStyle/>
          <a:p>
            <a:pPr algn="r"/>
            <a:r>
              <a:rPr lang="en-US" sz="900" dirty="0"/>
              <a:t>MASCUSA Breed Standard Evaluation and Education Committee 11/2013</a:t>
            </a:r>
          </a:p>
        </p:txBody>
      </p:sp>
    </p:spTree>
    <p:extLst>
      <p:ext uri="{BB962C8B-B14F-4D97-AF65-F5344CB8AC3E}">
        <p14:creationId xmlns="" xmlns:p14="http://schemas.microsoft.com/office/powerpoint/2010/main" val="3978997177"/>
      </p:ext>
    </p:extLst>
  </p:cSld>
  <p:clrMapOvr>
    <a:masterClrMapping/>
  </p:clrMapOvr>
  <p:transition spd="med">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
            </a:r>
            <a:br>
              <a:rPr lang="en-US" dirty="0" smtClean="0">
                <a:solidFill>
                  <a:schemeClr val="tx2">
                    <a:tint val="100000"/>
                    <a:shade val="90000"/>
                    <a:satMod val="250000"/>
                    <a:alpha val="100000"/>
                  </a:schemeClr>
                </a:solidFill>
              </a:rPr>
            </a:br>
            <a:r>
              <a:rPr lang="en-US" dirty="0" smtClean="0">
                <a:solidFill>
                  <a:schemeClr val="tx2">
                    <a:tint val="100000"/>
                    <a:shade val="90000"/>
                    <a:satMod val="250000"/>
                    <a:alpha val="100000"/>
                  </a:schemeClr>
                </a:solidFill>
              </a:rPr>
              <a:t>Severe Faults</a:t>
            </a:r>
            <a:endParaRPr lang="en-US" dirty="0">
              <a:solidFill>
                <a:schemeClr val="tx2">
                  <a:tint val="100000"/>
                  <a:shade val="90000"/>
                  <a:satMod val="250000"/>
                  <a:alpha val="100000"/>
                </a:schemeClr>
              </a:solidFill>
            </a:endParaRPr>
          </a:p>
        </p:txBody>
      </p:sp>
      <p:sp>
        <p:nvSpPr>
          <p:cNvPr id="60419" name="Text Placeholder 2"/>
          <p:cNvSpPr>
            <a:spLocks noGrp="1"/>
          </p:cNvSpPr>
          <p:nvPr>
            <p:ph idx="1"/>
          </p:nvPr>
        </p:nvSpPr>
        <p:spPr>
          <a:xfrm>
            <a:off x="329045" y="1488208"/>
            <a:ext cx="3657600" cy="5115791"/>
          </a:xfrm>
        </p:spPr>
        <p:txBody>
          <a:bodyPr/>
          <a:lstStyle/>
          <a:p>
            <a:pPr eaLnBrk="1" hangingPunct="1">
              <a:lnSpc>
                <a:spcPct val="150000"/>
              </a:lnSpc>
              <a:buClr>
                <a:schemeClr val="accent6"/>
              </a:buClr>
              <a:buFont typeface="Wingdings" charset="2"/>
              <a:buChar char="Ø"/>
            </a:pPr>
            <a:r>
              <a:rPr lang="en-US" sz="2400" dirty="0" smtClean="0">
                <a:latin typeface="Arial Narrow"/>
                <a:cs typeface="Arial Narrow"/>
              </a:rPr>
              <a:t>Prick </a:t>
            </a:r>
            <a:r>
              <a:rPr lang="en-US" sz="2400" dirty="0">
                <a:latin typeface="Arial Narrow"/>
                <a:cs typeface="Arial Narrow"/>
              </a:rPr>
              <a:t>ears &amp; Hanging </a:t>
            </a:r>
            <a:r>
              <a:rPr lang="en-US" sz="2400" dirty="0" smtClean="0">
                <a:latin typeface="Arial Narrow"/>
                <a:cs typeface="Arial Narrow"/>
              </a:rPr>
              <a:t>ear</a:t>
            </a:r>
          </a:p>
          <a:p>
            <a:pPr eaLnBrk="1" hangingPunct="1">
              <a:lnSpc>
                <a:spcPct val="150000"/>
              </a:lnSpc>
              <a:buClr>
                <a:schemeClr val="accent6"/>
              </a:buClr>
              <a:buFont typeface="Wingdings" charset="2"/>
              <a:buChar char="Ø"/>
            </a:pPr>
            <a:endParaRPr lang="en-US" sz="1800" dirty="0" smtClean="0">
              <a:latin typeface="Arial Narrow"/>
              <a:cs typeface="Arial Narrow"/>
            </a:endParaRPr>
          </a:p>
          <a:p>
            <a:pPr eaLnBrk="1" hangingPunct="1">
              <a:lnSpc>
                <a:spcPct val="150000"/>
              </a:lnSpc>
              <a:buClr>
                <a:schemeClr val="accent6"/>
              </a:buClr>
              <a:buFont typeface="Wingdings" charset="2"/>
              <a:buChar char="Ø"/>
            </a:pPr>
            <a:r>
              <a:rPr lang="en-US" sz="2400" dirty="0" smtClean="0">
                <a:latin typeface="Arial Narrow"/>
                <a:cs typeface="Arial Narrow"/>
              </a:rPr>
              <a:t>Overly </a:t>
            </a:r>
            <a:r>
              <a:rPr lang="en-US" sz="2400" dirty="0">
                <a:latin typeface="Arial Narrow"/>
                <a:cs typeface="Arial Narrow"/>
              </a:rPr>
              <a:t>long coats, overabundant or wooly coats, very curly coats, very short and stiff coats and wiry </a:t>
            </a:r>
            <a:r>
              <a:rPr lang="en-US" sz="2400" dirty="0" smtClean="0">
                <a:latin typeface="Arial Narrow"/>
                <a:cs typeface="Arial Narrow"/>
              </a:rPr>
              <a:t>coats</a:t>
            </a:r>
          </a:p>
          <a:p>
            <a:pPr eaLnBrk="1" hangingPunct="1">
              <a:lnSpc>
                <a:spcPct val="150000"/>
              </a:lnSpc>
              <a:buClr>
                <a:schemeClr val="accent6"/>
              </a:buClr>
              <a:buFont typeface="Wingdings" charset="2"/>
              <a:buChar char="Ø"/>
            </a:pPr>
            <a:endParaRPr lang="en-US" sz="1800" dirty="0" smtClean="0">
              <a:latin typeface="Arial Narrow"/>
              <a:cs typeface="Arial Narrow"/>
            </a:endParaRPr>
          </a:p>
          <a:p>
            <a:pPr eaLnBrk="1" hangingPunct="1">
              <a:buClr>
                <a:schemeClr val="accent6"/>
              </a:buClr>
              <a:buFont typeface="Wingdings" charset="2"/>
              <a:buChar char="Ø"/>
            </a:pPr>
            <a:r>
              <a:rPr lang="en-US" sz="2400" dirty="0" smtClean="0">
                <a:latin typeface="Arial Narrow"/>
                <a:cs typeface="Arial Narrow"/>
              </a:rPr>
              <a:t>25-50% un-pigmented   nose leather</a:t>
            </a:r>
          </a:p>
        </p:txBody>
      </p:sp>
      <p:pic>
        <p:nvPicPr>
          <p:cNvPr id="4" name="Picture 3" descr="SnipImage-%7B8F76253A-B0FB-4413-B2DD-8957444FE751%7D[3].pn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5128082" y="1551858"/>
            <a:ext cx="2683419" cy="1441713"/>
          </a:xfrm>
          <a:prstGeom prst="rect">
            <a:avLst/>
          </a:prstGeom>
        </p:spPr>
      </p:pic>
      <p:sp>
        <p:nvSpPr>
          <p:cNvPr id="3" name="TextBox 2"/>
          <p:cNvSpPr txBox="1"/>
          <p:nvPr/>
        </p:nvSpPr>
        <p:spPr>
          <a:xfrm>
            <a:off x="6375400" y="3797300"/>
            <a:ext cx="184666" cy="461665"/>
          </a:xfrm>
          <a:prstGeom prst="rect">
            <a:avLst/>
          </a:prstGeom>
          <a:noFill/>
        </p:spPr>
        <p:txBody>
          <a:bodyPr wrap="none" rtlCol="0">
            <a:spAutoFit/>
          </a:bodyPr>
          <a:lstStyle/>
          <a:p>
            <a:endParaRPr lang="en-US" dirty="0"/>
          </a:p>
        </p:txBody>
      </p:sp>
      <p:sp>
        <p:nvSpPr>
          <p:cNvPr id="5" name="TextBox 4"/>
          <p:cNvSpPr txBox="1"/>
          <p:nvPr/>
        </p:nvSpPr>
        <p:spPr>
          <a:xfrm>
            <a:off x="5182553" y="6662579"/>
            <a:ext cx="3961447" cy="230832"/>
          </a:xfrm>
          <a:prstGeom prst="rect">
            <a:avLst/>
          </a:prstGeom>
          <a:noFill/>
        </p:spPr>
        <p:txBody>
          <a:bodyPr wrap="none" rtlCol="0">
            <a:spAutoFit/>
          </a:bodyPr>
          <a:lstStyle/>
          <a:p>
            <a:pPr algn="r"/>
            <a:r>
              <a:rPr lang="en-US" sz="900" dirty="0"/>
              <a:t>MASCUSA Breed Standard Evaluation and Education Committee 11/2013</a:t>
            </a:r>
          </a:p>
        </p:txBody>
      </p:sp>
      <p:pic>
        <p:nvPicPr>
          <p:cNvPr id="7" name="Picture 6" descr="long coat.jpg"/>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4387850" y="3214008"/>
            <a:ext cx="1770932" cy="1746250"/>
          </a:xfrm>
          <a:prstGeom prst="rect">
            <a:avLst/>
          </a:prstGeom>
        </p:spPr>
      </p:pic>
      <p:pic>
        <p:nvPicPr>
          <p:cNvPr id="8" name="Picture 7" descr="BSEEC+non-typical+short+coats.jpg"/>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6587369" y="3232150"/>
            <a:ext cx="1912559" cy="1746250"/>
          </a:xfrm>
          <a:prstGeom prst="rect">
            <a:avLst/>
          </a:prstGeom>
        </p:spPr>
      </p:pic>
      <p:pic>
        <p:nvPicPr>
          <p:cNvPr id="10" name="Picture 9" descr="Untitled.jpg"/>
          <p:cNvPicPr>
            <a:picLocks noChangeAspect="1"/>
          </p:cNvPicPr>
          <p:nvPr/>
        </p:nvPicPr>
        <p:blipFill>
          <a:blip r:embed="rId6" cstate="print">
            <a:extLst>
              <a:ext uri="{28A0092B-C50C-407E-A947-70E740481C1C}">
                <a14:useLocalDpi xmlns="" xmlns:a14="http://schemas.microsoft.com/office/drawing/2010/main"/>
              </a:ext>
            </a:extLst>
          </a:blip>
          <a:stretch>
            <a:fillRect/>
          </a:stretch>
        </p:blipFill>
        <p:spPr>
          <a:xfrm>
            <a:off x="4512128" y="5153479"/>
            <a:ext cx="1520371" cy="1427014"/>
          </a:xfrm>
          <a:prstGeom prst="rect">
            <a:avLst/>
          </a:prstGeom>
        </p:spPr>
      </p:pic>
    </p:spTree>
  </p:cSld>
  <p:clrMapOvr>
    <a:masterClrMapping/>
  </p:clrMapOvr>
  <p:transition spd="med">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
            </a:r>
            <a:br>
              <a:rPr lang="en-US" dirty="0" smtClean="0">
                <a:solidFill>
                  <a:schemeClr val="tx2">
                    <a:tint val="100000"/>
                    <a:shade val="90000"/>
                    <a:satMod val="250000"/>
                    <a:alpha val="100000"/>
                  </a:schemeClr>
                </a:solidFill>
              </a:rPr>
            </a:br>
            <a:r>
              <a:rPr lang="en-US" dirty="0" smtClean="0">
                <a:solidFill>
                  <a:schemeClr val="tx2">
                    <a:tint val="100000"/>
                    <a:shade val="90000"/>
                    <a:satMod val="250000"/>
                    <a:alpha val="100000"/>
                  </a:schemeClr>
                </a:solidFill>
              </a:rPr>
              <a:t>Disqualifications</a:t>
            </a:r>
            <a:endParaRPr lang="en-US" dirty="0">
              <a:solidFill>
                <a:schemeClr val="tx2">
                  <a:tint val="100000"/>
                  <a:shade val="90000"/>
                  <a:satMod val="250000"/>
                  <a:alpha val="100000"/>
                </a:schemeClr>
              </a:solidFill>
            </a:endParaRPr>
          </a:p>
        </p:txBody>
      </p:sp>
      <p:sp>
        <p:nvSpPr>
          <p:cNvPr id="30723" name="Text Placeholder 2"/>
          <p:cNvSpPr>
            <a:spLocks noGrp="1"/>
          </p:cNvSpPr>
          <p:nvPr>
            <p:ph idx="1"/>
          </p:nvPr>
        </p:nvSpPr>
        <p:spPr>
          <a:xfrm>
            <a:off x="482252" y="1983037"/>
            <a:ext cx="8229600" cy="3871664"/>
          </a:xfrm>
        </p:spPr>
        <p:txBody>
          <a:bodyPr/>
          <a:lstStyle/>
          <a:p>
            <a:pPr marL="344487" indent="-342900">
              <a:spcAft>
                <a:spcPts val="1200"/>
              </a:spcAft>
              <a:buClr>
                <a:schemeClr val="accent6"/>
              </a:buClr>
              <a:buFont typeface="Wingdings" charset="2"/>
              <a:buChar char="Ø"/>
              <a:tabLst>
                <a:tab pos="288925" algn="l"/>
                <a:tab pos="1203325" algn="l"/>
                <a:tab pos="2117725" algn="l"/>
                <a:tab pos="3032125" algn="l"/>
                <a:tab pos="3946525" algn="l"/>
                <a:tab pos="4860925" algn="l"/>
                <a:tab pos="5775325" algn="l"/>
                <a:tab pos="6689725" algn="l"/>
                <a:tab pos="7604125" algn="l"/>
                <a:tab pos="8518525" algn="l"/>
                <a:tab pos="9432925" algn="l"/>
                <a:tab pos="10347325" algn="l"/>
              </a:tabLst>
              <a:defRPr/>
            </a:pPr>
            <a:r>
              <a:rPr lang="en-US" sz="2400" dirty="0" smtClean="0">
                <a:latin typeface="Arial Narrow" pitchFamily="34" charset="0"/>
              </a:rPr>
              <a:t>Under 14 inches and over 18 inches for dogs; under 13 inches and over 17 inches for bitches. Minimum heights shall not apply to dogs or bitches under 6 months of age.</a:t>
            </a:r>
          </a:p>
          <a:p>
            <a:pPr marL="344487" indent="-342900">
              <a:spcAft>
                <a:spcPts val="1200"/>
              </a:spcAft>
              <a:buClr>
                <a:schemeClr val="accent6"/>
              </a:buClr>
              <a:buFont typeface="Wingdings" charset="2"/>
              <a:buChar char="Ø"/>
              <a:tabLst>
                <a:tab pos="288925" algn="l"/>
                <a:tab pos="1203325" algn="l"/>
                <a:tab pos="2117725" algn="l"/>
                <a:tab pos="3032125" algn="l"/>
                <a:tab pos="3946525" algn="l"/>
                <a:tab pos="4860925" algn="l"/>
                <a:tab pos="5775325" algn="l"/>
                <a:tab pos="6689725" algn="l"/>
                <a:tab pos="7604125" algn="l"/>
                <a:tab pos="8518525" algn="l"/>
                <a:tab pos="9432925" algn="l"/>
                <a:tab pos="10347325" algn="l"/>
              </a:tabLst>
              <a:defRPr/>
            </a:pPr>
            <a:r>
              <a:rPr lang="en-US" sz="2400" i="1" dirty="0" smtClean="0">
                <a:latin typeface="Arial Narrow" pitchFamily="34" charset="0"/>
                <a:cs typeface="Arial Unicode MS" pitchFamily="32" charset="0"/>
              </a:rPr>
              <a:t>O</a:t>
            </a:r>
            <a:r>
              <a:rPr lang="en-US" sz="2400" dirty="0" smtClean="0">
                <a:latin typeface="Arial Narrow" pitchFamily="34" charset="0"/>
                <a:cs typeface="Arial Unicode MS" pitchFamily="32" charset="0"/>
              </a:rPr>
              <a:t>ver 50% un-pigmented nose leather</a:t>
            </a:r>
          </a:p>
          <a:p>
            <a:pPr marL="344487" indent="-342900">
              <a:spcAft>
                <a:spcPts val="1200"/>
              </a:spcAft>
              <a:buClr>
                <a:schemeClr val="accent6"/>
              </a:buClr>
              <a:buFont typeface="Wingdings" charset="2"/>
              <a:buChar char="Ø"/>
              <a:tabLst>
                <a:tab pos="288925" algn="l"/>
                <a:tab pos="1203325" algn="l"/>
                <a:tab pos="2117725" algn="l"/>
                <a:tab pos="3032125" algn="l"/>
                <a:tab pos="3946525" algn="l"/>
                <a:tab pos="4860925" algn="l"/>
                <a:tab pos="5775325" algn="l"/>
                <a:tab pos="6689725" algn="l"/>
                <a:tab pos="7604125" algn="l"/>
                <a:tab pos="8518525" algn="l"/>
                <a:tab pos="9432925" algn="l"/>
                <a:tab pos="10347325" algn="l"/>
              </a:tabLst>
              <a:defRPr/>
            </a:pPr>
            <a:r>
              <a:rPr lang="en-US" sz="2400" dirty="0" smtClean="0">
                <a:latin typeface="Arial Narrow" pitchFamily="34" charset="0"/>
                <a:cs typeface="Arial Unicode MS" pitchFamily="32" charset="0"/>
              </a:rPr>
              <a:t>Undershot or overshot bite</a:t>
            </a:r>
          </a:p>
          <a:p>
            <a:pPr marL="344487" indent="-342900">
              <a:spcAft>
                <a:spcPts val="1200"/>
              </a:spcAft>
              <a:buClr>
                <a:schemeClr val="accent6"/>
              </a:buClr>
              <a:buFont typeface="Wingdings" charset="2"/>
              <a:buChar char="Ø"/>
              <a:tabLst>
                <a:tab pos="288925" algn="l"/>
                <a:tab pos="1203325" algn="l"/>
                <a:tab pos="2117725" algn="l"/>
                <a:tab pos="3032125" algn="l"/>
                <a:tab pos="3946525" algn="l"/>
                <a:tab pos="4860925" algn="l"/>
                <a:tab pos="5775325" algn="l"/>
                <a:tab pos="6689725" algn="l"/>
                <a:tab pos="7604125" algn="l"/>
                <a:tab pos="8518525" algn="l"/>
                <a:tab pos="9432925" algn="l"/>
                <a:tab pos="10347325" algn="l"/>
              </a:tabLst>
              <a:defRPr/>
            </a:pPr>
            <a:r>
              <a:rPr lang="en-US" sz="2400" dirty="0" smtClean="0">
                <a:latin typeface="Arial Narrow" pitchFamily="34" charset="0"/>
                <a:cs typeface="Arial Unicode MS" pitchFamily="32" charset="0"/>
              </a:rPr>
              <a:t>Other than recognized colors. </a:t>
            </a:r>
          </a:p>
          <a:p>
            <a:pPr marL="344487" indent="-342900">
              <a:spcAft>
                <a:spcPts val="1200"/>
              </a:spcAft>
              <a:buClr>
                <a:schemeClr val="accent6"/>
              </a:buClr>
              <a:buFont typeface="Wingdings" charset="2"/>
              <a:buChar char="Ø"/>
              <a:tabLst>
                <a:tab pos="288925" algn="l"/>
                <a:tab pos="1203325" algn="l"/>
                <a:tab pos="2117725" algn="l"/>
                <a:tab pos="3032125" algn="l"/>
                <a:tab pos="3946525" algn="l"/>
                <a:tab pos="4860925" algn="l"/>
                <a:tab pos="5775325" algn="l"/>
                <a:tab pos="6689725" algn="l"/>
                <a:tab pos="7604125" algn="l"/>
                <a:tab pos="8518525" algn="l"/>
                <a:tab pos="9432925" algn="l"/>
                <a:tab pos="10347325" algn="l"/>
              </a:tabLst>
              <a:defRPr/>
            </a:pPr>
            <a:r>
              <a:rPr lang="en-US" sz="2400" dirty="0" smtClean="0">
                <a:latin typeface="Arial Narrow" pitchFamily="34" charset="0"/>
                <a:cs typeface="Arial Unicode MS" pitchFamily="32" charset="0"/>
              </a:rPr>
              <a:t>White body splashes, between wither and tail, on back or sides between elbows and back of hindquarters.</a:t>
            </a:r>
            <a:endParaRPr lang="en-US" sz="2400" dirty="0">
              <a:latin typeface="Arial Narrow" pitchFamily="34" charset="0"/>
              <a:cs typeface="Arial Unicode MS" pitchFamily="32" charset="0"/>
            </a:endParaRPr>
          </a:p>
        </p:txBody>
      </p:sp>
      <p:sp>
        <p:nvSpPr>
          <p:cNvPr id="3" name="TextBox 2"/>
          <p:cNvSpPr txBox="1"/>
          <p:nvPr/>
        </p:nvSpPr>
        <p:spPr>
          <a:xfrm>
            <a:off x="5182553" y="6662579"/>
            <a:ext cx="3961447" cy="230832"/>
          </a:xfrm>
          <a:prstGeom prst="rect">
            <a:avLst/>
          </a:prstGeom>
          <a:noFill/>
        </p:spPr>
        <p:txBody>
          <a:bodyPr wrap="none" rtlCol="0">
            <a:spAutoFit/>
          </a:bodyPr>
          <a:lstStyle/>
          <a:p>
            <a:pPr algn="r"/>
            <a:r>
              <a:rPr lang="en-US" sz="900" dirty="0"/>
              <a:t>MASCUSA Breed Standard Evaluation and Education Committee 11/2013</a:t>
            </a:r>
          </a:p>
        </p:txBody>
      </p:sp>
    </p:spTree>
    <p:extLst>
      <p:ext uri="{BB962C8B-B14F-4D97-AF65-F5344CB8AC3E}">
        <p14:creationId xmlns="" xmlns:p14="http://schemas.microsoft.com/office/powerpoint/2010/main" val="1189455999"/>
      </p:ext>
    </p:extLst>
  </p:cSld>
  <p:clrMapOvr>
    <a:masterClrMapping/>
  </p:clrMapOvr>
  <p:transition spd="med">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Easy to Train</a:t>
            </a:r>
            <a:endParaRPr lang="en-US" dirty="0">
              <a:solidFill>
                <a:schemeClr val="tx2">
                  <a:tint val="100000"/>
                  <a:shade val="90000"/>
                  <a:satMod val="250000"/>
                  <a:alpha val="100000"/>
                </a:schemeClr>
              </a:solidFill>
            </a:endParaRPr>
          </a:p>
        </p:txBody>
      </p:sp>
      <p:sp>
        <p:nvSpPr>
          <p:cNvPr id="3" name="TextBox 2"/>
          <p:cNvSpPr txBox="1"/>
          <p:nvPr/>
        </p:nvSpPr>
        <p:spPr>
          <a:xfrm>
            <a:off x="5222240" y="6652419"/>
            <a:ext cx="3921760" cy="230832"/>
          </a:xfrm>
          <a:prstGeom prst="rect">
            <a:avLst/>
          </a:prstGeom>
          <a:noFill/>
        </p:spPr>
        <p:txBody>
          <a:bodyPr wrap="square" rtlCol="0">
            <a:spAutoFit/>
          </a:bodyPr>
          <a:lstStyle/>
          <a:p>
            <a:pPr algn="r"/>
            <a:r>
              <a:rPr lang="en-US" sz="900" dirty="0"/>
              <a:t>MASCUSA Breed Standard Evaluation and Education Committee 11/2013</a:t>
            </a:r>
          </a:p>
        </p:txBody>
      </p:sp>
      <p:pic>
        <p:nvPicPr>
          <p:cNvPr id="6" name="Picture 5" descr="C:\Users\Owner\Desktop\seven\seven_agility.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4870724" y="2109127"/>
            <a:ext cx="3758015" cy="320370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4" name="Picture 3" descr="pg45.jpg"/>
          <p:cNvPicPr>
            <a:picLocks noChangeAspect="1"/>
          </p:cNvPicPr>
          <p:nvPr/>
        </p:nvPicPr>
        <p:blipFill>
          <a:blip r:embed="rId4" cstate="print">
            <a:extLst>
              <a:ext uri="{28A0092B-C50C-407E-A947-70E740481C1C}">
                <a14:useLocalDpi xmlns="" xmlns:a14="http://schemas.microsoft.com/office/drawing/2010/main"/>
              </a:ext>
            </a:extLst>
          </a:blip>
          <a:stretch>
            <a:fillRect/>
          </a:stretch>
        </p:blipFill>
        <p:spPr>
          <a:xfrm>
            <a:off x="749300" y="1930400"/>
            <a:ext cx="3771900" cy="3556000"/>
          </a:xfrm>
          <a:prstGeom prst="rect">
            <a:avLst/>
          </a:prstGeom>
        </p:spPr>
      </p:pic>
    </p:spTree>
    <p:extLst>
      <p:ext uri="{BB962C8B-B14F-4D97-AF65-F5344CB8AC3E}">
        <p14:creationId xmlns="" xmlns:p14="http://schemas.microsoft.com/office/powerpoint/2010/main" val="799549896"/>
      </p:ext>
    </p:extLst>
  </p:cSld>
  <p:clrMapOvr>
    <a:masterClrMapping/>
  </p:clrMapOvr>
  <p:transition spd="med">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marL="54864" indent="0" eaLnBrk="1" fontAlgn="auto" hangingPunct="1">
              <a:spcAft>
                <a:spcPts val="0"/>
              </a:spcAft>
              <a:defRPr/>
            </a:pPr>
            <a:r>
              <a:rPr lang="en-US" dirty="0">
                <a:solidFill>
                  <a:schemeClr val="tx2">
                    <a:tint val="100000"/>
                    <a:shade val="90000"/>
                    <a:satMod val="250000"/>
                    <a:alpha val="100000"/>
                  </a:schemeClr>
                </a:solidFill>
              </a:rPr>
              <a:t>Playful Companion</a:t>
            </a:r>
          </a:p>
        </p:txBody>
      </p:sp>
      <p:pic>
        <p:nvPicPr>
          <p:cNvPr id="11270" name="Picture 6"/>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762000" y="3733799"/>
            <a:ext cx="4114800" cy="274453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71" name="Picture 7" descr="C:\Users\Owner\Desktop\mas power point\IMG_0284.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5791200" y="2082800"/>
            <a:ext cx="2774355" cy="41656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1272" name="Picture 8" descr="C:\Users\Owner\Desktop\mas power point\no moshing.jp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3352800" y="1981200"/>
            <a:ext cx="2216094" cy="219709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3074" name="Picture 2" descr="C:\Users\Owner\Desktop\mas power point\IMG_9287.JPG"/>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762000" y="1081581"/>
            <a:ext cx="2345724" cy="249204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5182553" y="6652419"/>
            <a:ext cx="3961447" cy="230832"/>
          </a:xfrm>
          <a:prstGeom prst="rect">
            <a:avLst/>
          </a:prstGeom>
          <a:noFill/>
        </p:spPr>
        <p:txBody>
          <a:bodyPr wrap="none" rtlCol="0">
            <a:spAutoFit/>
          </a:bodyPr>
          <a:lstStyle/>
          <a:p>
            <a:pPr algn="r"/>
            <a:r>
              <a:rPr lang="en-US" sz="900" dirty="0"/>
              <a:t>MASCUSA Breed Standard Evaluation and Education Committee 11/2013</a:t>
            </a:r>
          </a:p>
        </p:txBody>
      </p:sp>
    </p:spTree>
  </p:cSld>
  <p:clrMapOvr>
    <a:masterClrMapping/>
  </p:clrMapOvr>
  <p:transition spd="med">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latin typeface="Blue Highway D" pitchFamily="34" charset="0"/>
              </a:rPr>
              <a:t>One dog </a:t>
            </a:r>
            <a:r>
              <a:rPr lang="en-US" u="sng" dirty="0" smtClean="0">
                <a:solidFill>
                  <a:schemeClr val="tx2">
                    <a:tint val="100000"/>
                    <a:shade val="90000"/>
                    <a:satMod val="250000"/>
                    <a:alpha val="100000"/>
                  </a:schemeClr>
                </a:solidFill>
                <a:latin typeface="Blue Highway D" pitchFamily="34" charset="0"/>
              </a:rPr>
              <a:t>can</a:t>
            </a:r>
            <a:r>
              <a:rPr lang="en-US" dirty="0" smtClean="0">
                <a:solidFill>
                  <a:schemeClr val="tx2">
                    <a:tint val="100000"/>
                    <a:shade val="90000"/>
                    <a:satMod val="250000"/>
                    <a:alpha val="100000"/>
                  </a:schemeClr>
                </a:solidFill>
                <a:latin typeface="Blue Highway D" pitchFamily="34" charset="0"/>
              </a:rPr>
              <a:t> do it all</a:t>
            </a:r>
            <a:endParaRPr lang="en-US" dirty="0">
              <a:solidFill>
                <a:schemeClr val="tx2">
                  <a:tint val="100000"/>
                  <a:shade val="90000"/>
                  <a:satMod val="250000"/>
                  <a:alpha val="100000"/>
                </a:schemeClr>
              </a:solidFill>
              <a:latin typeface="Blue Highway D" pitchFamily="34" charset="0"/>
            </a:endParaRPr>
          </a:p>
        </p:txBody>
      </p:sp>
      <p:pic>
        <p:nvPicPr>
          <p:cNvPr id="69636" name="Picture 4" descr="C:\Users\Owner\Desktop\seven\get-attachment.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342022" y="1599075"/>
            <a:ext cx="18288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69637" name="Picture 5" descr="C:\Users\Owner\Desktop\seven\seven discdog.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1948409" y="5065183"/>
            <a:ext cx="1582326" cy="128959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69638" name="Picture 6" descr="C:\Users\Owner\Desktop\seven\seven herding.jp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2789875" y="1594766"/>
            <a:ext cx="2542746" cy="164439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69639" name="Picture 7" descr="C:\Users\Owner\Desktop\seven\seven obedience.jpg"/>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6831413" y="4479014"/>
            <a:ext cx="1702134" cy="154078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69641" name="Picture 9" descr="C:\Users\Owner\Desktop\seven\seven dockdiving.jpg"/>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3932030" y="3414799"/>
            <a:ext cx="1776620" cy="138763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69643" name="Picture 11" descr="C:\Users\Owner\Desktop\mas power point\seven conformation.jpg"/>
          <p:cNvPicPr>
            <a:picLocks noChangeAspect="1" noChangeArrowheads="1"/>
          </p:cNvPicPr>
          <p:nvPr/>
        </p:nvPicPr>
        <p:blipFill>
          <a:blip r:embed="rId8" cstate="email">
            <a:extLst>
              <a:ext uri="{28A0092B-C50C-407E-A947-70E740481C1C}">
                <a14:useLocalDpi xmlns="" xmlns:a14="http://schemas.microsoft.com/office/drawing/2010/main"/>
              </a:ext>
            </a:extLst>
          </a:blip>
          <a:srcRect/>
          <a:stretch>
            <a:fillRect/>
          </a:stretch>
        </p:blipFill>
        <p:spPr bwMode="auto">
          <a:xfrm>
            <a:off x="3730748" y="4964157"/>
            <a:ext cx="2726574" cy="164876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87322" y="2007148"/>
            <a:ext cx="1931006" cy="3139321"/>
          </a:xfrm>
          <a:prstGeom prst="rect">
            <a:avLst/>
          </a:prstGeom>
          <a:noFill/>
        </p:spPr>
        <p:txBody>
          <a:bodyPr wrap="square" rtlCol="0">
            <a:spAutoFit/>
          </a:bodyPr>
          <a:lstStyle/>
          <a:p>
            <a:pPr marL="285750" indent="-285750">
              <a:buClr>
                <a:schemeClr val="accent6"/>
              </a:buClr>
              <a:buSzPct val="70000"/>
              <a:buFont typeface="Wingdings" charset="2"/>
              <a:buChar char="Ø"/>
              <a:defRPr/>
            </a:pPr>
            <a:r>
              <a:rPr lang="en-US" sz="1800" dirty="0"/>
              <a:t>Herding</a:t>
            </a:r>
          </a:p>
          <a:p>
            <a:pPr marL="285750" indent="-285750">
              <a:buClr>
                <a:schemeClr val="accent6"/>
              </a:buClr>
              <a:buSzPct val="70000"/>
              <a:buFont typeface="Wingdings" charset="2"/>
              <a:buChar char="Ø"/>
              <a:defRPr/>
            </a:pPr>
            <a:r>
              <a:rPr lang="en-US" sz="1800" dirty="0"/>
              <a:t>Agility</a:t>
            </a:r>
          </a:p>
          <a:p>
            <a:pPr marL="285750" indent="-285750">
              <a:buClr>
                <a:schemeClr val="accent6"/>
              </a:buClr>
              <a:buSzPct val="70000"/>
              <a:buFont typeface="Wingdings" charset="2"/>
              <a:buChar char="Ø"/>
              <a:defRPr/>
            </a:pPr>
            <a:r>
              <a:rPr lang="en-US" sz="1800" dirty="0"/>
              <a:t>Disc Dog</a:t>
            </a:r>
          </a:p>
          <a:p>
            <a:pPr marL="285750" indent="-285750">
              <a:buClr>
                <a:schemeClr val="accent6"/>
              </a:buClr>
              <a:buSzPct val="70000"/>
              <a:buFont typeface="Wingdings" charset="2"/>
              <a:buChar char="Ø"/>
              <a:defRPr/>
            </a:pPr>
            <a:r>
              <a:rPr lang="en-US" sz="1800" dirty="0"/>
              <a:t>Obedience</a:t>
            </a:r>
          </a:p>
          <a:p>
            <a:pPr marL="285750" indent="-285750">
              <a:buClr>
                <a:schemeClr val="accent6"/>
              </a:buClr>
              <a:buSzPct val="70000"/>
              <a:buFont typeface="Wingdings" charset="2"/>
              <a:buChar char="Ø"/>
              <a:defRPr/>
            </a:pPr>
            <a:r>
              <a:rPr lang="en-US" sz="1800" dirty="0"/>
              <a:t>Conformation</a:t>
            </a:r>
          </a:p>
          <a:p>
            <a:pPr marL="285750" indent="-285750">
              <a:buClr>
                <a:schemeClr val="accent6"/>
              </a:buClr>
              <a:buSzPct val="70000"/>
              <a:buFont typeface="Wingdings" charset="2"/>
              <a:buChar char="Ø"/>
              <a:defRPr/>
            </a:pPr>
            <a:r>
              <a:rPr lang="en-US" sz="1800" dirty="0"/>
              <a:t>Tracking</a:t>
            </a:r>
          </a:p>
          <a:p>
            <a:pPr marL="285750" indent="-285750">
              <a:buClr>
                <a:schemeClr val="accent6"/>
              </a:buClr>
              <a:buSzPct val="70000"/>
              <a:buFont typeface="Wingdings" charset="2"/>
              <a:buChar char="Ø"/>
              <a:defRPr/>
            </a:pPr>
            <a:r>
              <a:rPr lang="en-US" sz="1800" dirty="0"/>
              <a:t>Dock Diving</a:t>
            </a:r>
          </a:p>
          <a:p>
            <a:pPr marL="285750" indent="-285750">
              <a:buClr>
                <a:schemeClr val="accent6"/>
              </a:buClr>
              <a:buSzPct val="70000"/>
              <a:buFont typeface="Wingdings" charset="2"/>
              <a:buChar char="Ø"/>
              <a:defRPr/>
            </a:pPr>
            <a:r>
              <a:rPr lang="en-US" sz="1800" dirty="0"/>
              <a:t>Search &amp; Rescue</a:t>
            </a:r>
          </a:p>
          <a:p>
            <a:pPr marL="285750" indent="-285750">
              <a:buClr>
                <a:schemeClr val="accent6"/>
              </a:buClr>
              <a:buSzPct val="70000"/>
              <a:buFont typeface="Wingdings" charset="2"/>
              <a:buChar char="Ø"/>
              <a:defRPr/>
            </a:pPr>
            <a:r>
              <a:rPr lang="en-US" sz="1800" dirty="0"/>
              <a:t>Therapy</a:t>
            </a:r>
          </a:p>
          <a:p>
            <a:pPr marL="285750" indent="-285750">
              <a:buClr>
                <a:schemeClr val="accent6"/>
              </a:buClr>
              <a:buSzPct val="70000"/>
              <a:buFont typeface="Wingdings" charset="2"/>
              <a:buChar char="Ø"/>
              <a:defRPr/>
            </a:pPr>
            <a:r>
              <a:rPr lang="en-US" sz="1800" dirty="0"/>
              <a:t>And more</a:t>
            </a:r>
          </a:p>
        </p:txBody>
      </p:sp>
      <p:sp>
        <p:nvSpPr>
          <p:cNvPr id="3" name="TextBox 2"/>
          <p:cNvSpPr txBox="1"/>
          <p:nvPr/>
        </p:nvSpPr>
        <p:spPr>
          <a:xfrm>
            <a:off x="5182553" y="6652419"/>
            <a:ext cx="3961447" cy="230832"/>
          </a:xfrm>
          <a:prstGeom prst="rect">
            <a:avLst/>
          </a:prstGeom>
          <a:noFill/>
        </p:spPr>
        <p:txBody>
          <a:bodyPr wrap="none" rtlCol="0">
            <a:spAutoFit/>
          </a:bodyPr>
          <a:lstStyle/>
          <a:p>
            <a:pPr algn="r"/>
            <a:r>
              <a:rPr lang="en-US" sz="900" dirty="0"/>
              <a:t>MASCUSA Breed Standard Evaluation and Education Committee 11/2013</a:t>
            </a:r>
          </a:p>
        </p:txBody>
      </p:sp>
    </p:spTree>
    <p:extLst>
      <p:ext uri="{BB962C8B-B14F-4D97-AF65-F5344CB8AC3E}">
        <p14:creationId xmlns="" xmlns:p14="http://schemas.microsoft.com/office/powerpoint/2010/main" val="2989016146"/>
      </p:ext>
    </p:extLst>
  </p:cSld>
  <p:clrMapOvr>
    <a:masterClrMapping/>
  </p:clrMapOvr>
  <p:transition spd="med">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Picture 3"/>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3453063" y="2082608"/>
            <a:ext cx="3165074" cy="2716688"/>
          </a:xfrm>
          <a:prstGeom prst="rect">
            <a:avLst/>
          </a:prstGeom>
        </p:spPr>
      </p:pic>
      <p:sp>
        <p:nvSpPr>
          <p:cNvPr id="5" name="TextBox 4"/>
          <p:cNvSpPr txBox="1"/>
          <p:nvPr/>
        </p:nvSpPr>
        <p:spPr>
          <a:xfrm>
            <a:off x="1287379" y="1672389"/>
            <a:ext cx="6761747" cy="461665"/>
          </a:xfrm>
          <a:prstGeom prst="rect">
            <a:avLst/>
          </a:prstGeom>
          <a:noFill/>
        </p:spPr>
        <p:txBody>
          <a:bodyPr wrap="square" rtlCol="0">
            <a:spAutoFit/>
          </a:bodyPr>
          <a:lstStyle/>
          <a:p>
            <a:r>
              <a:rPr lang="en-US" dirty="0" smtClean="0"/>
              <a:t>That’s the end of our presentation…</a:t>
            </a:r>
            <a:endParaRPr lang="en-US" dirty="0"/>
          </a:p>
        </p:txBody>
      </p:sp>
      <p:sp>
        <p:nvSpPr>
          <p:cNvPr id="6" name="TextBox 5"/>
          <p:cNvSpPr txBox="1"/>
          <p:nvPr/>
        </p:nvSpPr>
        <p:spPr>
          <a:xfrm>
            <a:off x="2009275" y="4843868"/>
            <a:ext cx="6039851" cy="461665"/>
          </a:xfrm>
          <a:prstGeom prst="rect">
            <a:avLst/>
          </a:prstGeom>
          <a:noFill/>
        </p:spPr>
        <p:txBody>
          <a:bodyPr wrap="square" rtlCol="0">
            <a:spAutoFit/>
          </a:bodyPr>
          <a:lstStyle/>
          <a:p>
            <a:r>
              <a:rPr lang="en-US" dirty="0" smtClean="0"/>
              <a:t>Butt we hope you enjoy judging our breed.</a:t>
            </a:r>
            <a:endParaRPr lang="en-US" dirty="0"/>
          </a:p>
        </p:txBody>
      </p:sp>
      <p:sp>
        <p:nvSpPr>
          <p:cNvPr id="3" name="TextBox 2"/>
          <p:cNvSpPr txBox="1"/>
          <p:nvPr/>
        </p:nvSpPr>
        <p:spPr>
          <a:xfrm>
            <a:off x="5182553" y="6652419"/>
            <a:ext cx="3961447" cy="230832"/>
          </a:xfrm>
          <a:prstGeom prst="rect">
            <a:avLst/>
          </a:prstGeom>
          <a:noFill/>
        </p:spPr>
        <p:txBody>
          <a:bodyPr wrap="none" rtlCol="0">
            <a:spAutoFit/>
          </a:bodyPr>
          <a:lstStyle/>
          <a:p>
            <a:pPr algn="r"/>
            <a:r>
              <a:rPr lang="en-US" sz="900" dirty="0"/>
              <a:t>MASCUSA Breed Standard Evaluation and Education Committee 11/2013</a:t>
            </a:r>
          </a:p>
        </p:txBody>
      </p:sp>
    </p:spTree>
    <p:extLst>
      <p:ext uri="{BB962C8B-B14F-4D97-AF65-F5344CB8AC3E}">
        <p14:creationId xmlns="" xmlns:p14="http://schemas.microsoft.com/office/powerpoint/2010/main" val="2121772236"/>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 Height</a:t>
            </a:r>
            <a:endParaRPr lang="en-US" dirty="0">
              <a:solidFill>
                <a:schemeClr val="tx2">
                  <a:tint val="100000"/>
                  <a:shade val="90000"/>
                  <a:satMod val="250000"/>
                  <a:alpha val="100000"/>
                </a:schemeClr>
              </a:solidFill>
            </a:endParaRPr>
          </a:p>
        </p:txBody>
      </p:sp>
      <p:sp>
        <p:nvSpPr>
          <p:cNvPr id="57347" name="Rectangle 3"/>
          <p:cNvSpPr>
            <a:spLocks noGrp="1" noChangeArrowheads="1"/>
          </p:cNvSpPr>
          <p:nvPr>
            <p:ph idx="1"/>
          </p:nvPr>
        </p:nvSpPr>
        <p:spPr>
          <a:xfrm>
            <a:off x="195307" y="2104480"/>
            <a:ext cx="2763793" cy="3424505"/>
          </a:xfrm>
        </p:spPr>
        <p:txBody>
          <a:bodyPr/>
          <a:lstStyle/>
          <a:p>
            <a:pPr eaLnBrk="1" hangingPunct="1">
              <a:lnSpc>
                <a:spcPct val="150000"/>
              </a:lnSpc>
              <a:buClr>
                <a:schemeClr val="accent6"/>
              </a:buClr>
              <a:buFont typeface="Wingdings" charset="2"/>
              <a:buChar char="Ø"/>
            </a:pPr>
            <a:r>
              <a:rPr lang="en-US" sz="2400" dirty="0" smtClean="0">
                <a:latin typeface="Arial Narrow" pitchFamily="34" charset="0"/>
              </a:rPr>
              <a:t>13” - 17” Bitches </a:t>
            </a:r>
          </a:p>
          <a:p>
            <a:pPr eaLnBrk="1" hangingPunct="1">
              <a:lnSpc>
                <a:spcPct val="150000"/>
              </a:lnSpc>
              <a:buClr>
                <a:schemeClr val="accent6"/>
              </a:buClr>
              <a:buFont typeface="Wingdings" charset="2"/>
              <a:buChar char="Ø"/>
            </a:pPr>
            <a:r>
              <a:rPr lang="en-US" sz="2400" dirty="0" smtClean="0">
                <a:latin typeface="Arial Narrow" pitchFamily="34" charset="0"/>
              </a:rPr>
              <a:t>14” - 18” Dogs </a:t>
            </a:r>
          </a:p>
          <a:p>
            <a:pPr eaLnBrk="1" hangingPunct="1">
              <a:lnSpc>
                <a:spcPct val="150000"/>
              </a:lnSpc>
              <a:buClr>
                <a:schemeClr val="accent6"/>
              </a:buClr>
              <a:buFont typeface="Wingdings" charset="2"/>
              <a:buChar char="Ø"/>
            </a:pPr>
            <a:r>
              <a:rPr lang="en-US" sz="2400" b="1" i="1" u="sng" dirty="0" smtClean="0">
                <a:latin typeface="Arial Narrow"/>
                <a:cs typeface="Arial Narrow"/>
              </a:rPr>
              <a:t>Measure</a:t>
            </a:r>
            <a:r>
              <a:rPr lang="en-US" sz="2400" dirty="0" smtClean="0">
                <a:latin typeface="Arial Narrow"/>
                <a:cs typeface="Arial Narrow"/>
              </a:rPr>
              <a:t> </a:t>
            </a:r>
            <a:r>
              <a:rPr lang="en-US" sz="2400" dirty="0">
                <a:latin typeface="Arial Narrow"/>
                <a:cs typeface="Arial Narrow"/>
              </a:rPr>
              <a:t>rather than withhold proper placement because of perceived size</a:t>
            </a:r>
            <a:endParaRPr lang="en-US" sz="2400" dirty="0" smtClean="0">
              <a:latin typeface="Arial Narrow"/>
              <a:cs typeface="Arial Narrow"/>
            </a:endParaRPr>
          </a:p>
        </p:txBody>
      </p:sp>
      <p:sp>
        <p:nvSpPr>
          <p:cNvPr id="4" name="TextBox 3"/>
          <p:cNvSpPr txBox="1"/>
          <p:nvPr/>
        </p:nvSpPr>
        <p:spPr>
          <a:xfrm>
            <a:off x="4888631" y="2709446"/>
            <a:ext cx="838200" cy="338554"/>
          </a:xfrm>
          <a:prstGeom prst="rect">
            <a:avLst/>
          </a:prstGeom>
          <a:noFill/>
        </p:spPr>
        <p:txBody>
          <a:bodyPr wrap="square" rtlCol="0">
            <a:spAutoFit/>
          </a:bodyPr>
          <a:lstStyle/>
          <a:p>
            <a:r>
              <a:rPr lang="en-US" sz="1600" b="1" dirty="0" smtClean="0">
                <a:solidFill>
                  <a:srgbClr val="FF0000"/>
                </a:solidFill>
              </a:rPr>
              <a:t>17.5”</a:t>
            </a:r>
            <a:endParaRPr lang="en-US" sz="1600" b="1" dirty="0">
              <a:solidFill>
                <a:srgbClr val="FF0000"/>
              </a:solidFill>
            </a:endParaRPr>
          </a:p>
        </p:txBody>
      </p:sp>
      <p:pic>
        <p:nvPicPr>
          <p:cNvPr id="10" name="Picture 9" descr="13inch_Female_Brooke.jpg"/>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2915148" y="4590625"/>
            <a:ext cx="2687230" cy="1772075"/>
          </a:xfrm>
          <a:prstGeom prst="rect">
            <a:avLst/>
          </a:prstGeom>
          <a:ln>
            <a:noFill/>
          </a:ln>
          <a:effectLst>
            <a:outerShdw blurRad="292100" dist="139700" dir="2700000" algn="tl" rotWithShape="0">
              <a:srgbClr val="333333">
                <a:alpha val="65000"/>
              </a:srgbClr>
            </a:outerShdw>
          </a:effectLst>
        </p:spPr>
      </p:pic>
      <p:pic>
        <p:nvPicPr>
          <p:cNvPr id="2050" name="Picture 2" descr="C:\Users\Owner\Desktop\mas power point\riggs_chief_redo.jpg"/>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3143447" y="2111333"/>
            <a:ext cx="2833229" cy="2321617"/>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4" name="Straight Arrow Connector 13"/>
          <p:cNvCxnSpPr/>
          <p:nvPr/>
        </p:nvCxnSpPr>
        <p:spPr>
          <a:xfrm flipH="1" flipV="1">
            <a:off x="3822581" y="2901341"/>
            <a:ext cx="24093" cy="1148185"/>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87171" y="3552433"/>
            <a:ext cx="684827" cy="400110"/>
          </a:xfrm>
          <a:prstGeom prst="rect">
            <a:avLst/>
          </a:prstGeom>
          <a:noFill/>
          <a:ln>
            <a:noFill/>
          </a:ln>
        </p:spPr>
        <p:txBody>
          <a:bodyPr wrap="square" rtlCol="0">
            <a:spAutoFit/>
          </a:bodyPr>
          <a:lstStyle/>
          <a:p>
            <a:r>
              <a:rPr lang="en-US" sz="2000" b="1" dirty="0" smtClean="0"/>
              <a:t>13”</a:t>
            </a:r>
            <a:endParaRPr lang="en-US" sz="2000" b="1" dirty="0"/>
          </a:p>
        </p:txBody>
      </p:sp>
      <p:cxnSp>
        <p:nvCxnSpPr>
          <p:cNvPr id="16" name="Straight Arrow Connector 15"/>
          <p:cNvCxnSpPr/>
          <p:nvPr/>
        </p:nvCxnSpPr>
        <p:spPr>
          <a:xfrm flipH="1" flipV="1">
            <a:off x="5416362" y="2303641"/>
            <a:ext cx="12450" cy="1693487"/>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403908" y="3544296"/>
            <a:ext cx="635023" cy="400110"/>
          </a:xfrm>
          <a:prstGeom prst="rect">
            <a:avLst/>
          </a:prstGeom>
          <a:noFill/>
          <a:ln>
            <a:noFill/>
          </a:ln>
        </p:spPr>
        <p:txBody>
          <a:bodyPr wrap="square" rtlCol="0">
            <a:spAutoFit/>
          </a:bodyPr>
          <a:lstStyle/>
          <a:p>
            <a:r>
              <a:rPr lang="en-US" sz="2000" b="1" dirty="0" smtClean="0"/>
              <a:t>17”</a:t>
            </a:r>
            <a:endParaRPr lang="en-US" sz="2000" b="1" dirty="0"/>
          </a:p>
        </p:txBody>
      </p:sp>
      <p:pic>
        <p:nvPicPr>
          <p:cNvPr id="2051" name="Picture 3" descr="C:\Users\Owner\Desktop\mas power point\bkue_redo.jp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6131123" y="2225376"/>
            <a:ext cx="2674679" cy="2145315"/>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Owner\Desktop\mas power point\karen_redo.jpg"/>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5737933" y="4583631"/>
            <a:ext cx="3026434" cy="179176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593477" y="1483774"/>
            <a:ext cx="8023812" cy="461665"/>
          </a:xfrm>
          <a:prstGeom prst="rect">
            <a:avLst/>
          </a:prstGeom>
          <a:noFill/>
        </p:spPr>
        <p:txBody>
          <a:bodyPr wrap="square" rtlCol="0">
            <a:spAutoFit/>
          </a:bodyPr>
          <a:lstStyle/>
          <a:p>
            <a:pPr algn="ctr"/>
            <a:r>
              <a:rPr lang="en-US" u="sng" dirty="0" smtClean="0"/>
              <a:t>No preference to size within the standard</a:t>
            </a:r>
            <a:endParaRPr lang="en-US" u="sng" dirty="0"/>
          </a:p>
        </p:txBody>
      </p:sp>
      <p:sp>
        <p:nvSpPr>
          <p:cNvPr id="5" name="TextBox 4"/>
          <p:cNvSpPr txBox="1"/>
          <p:nvPr/>
        </p:nvSpPr>
        <p:spPr>
          <a:xfrm>
            <a:off x="5181600" y="6664960"/>
            <a:ext cx="3962400" cy="230832"/>
          </a:xfrm>
          <a:prstGeom prst="rect">
            <a:avLst/>
          </a:prstGeom>
          <a:noFill/>
        </p:spPr>
        <p:txBody>
          <a:bodyPr wrap="square" rtlCol="0">
            <a:spAutoFit/>
          </a:bodyPr>
          <a:lstStyle/>
          <a:p>
            <a:pPr algn="r"/>
            <a:r>
              <a:rPr lang="en-US" sz="900" dirty="0"/>
              <a:t>MASCUSA Breed Standard Evaluation and Education Committee 11/2013</a:t>
            </a:r>
          </a:p>
        </p:txBody>
      </p:sp>
    </p:spTree>
    <p:extLst>
      <p:ext uri="{BB962C8B-B14F-4D97-AF65-F5344CB8AC3E}">
        <p14:creationId xmlns="" xmlns:p14="http://schemas.microsoft.com/office/powerpoint/2010/main" val="1320807925"/>
      </p:ext>
    </p:extLst>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Important Proportions</a:t>
            </a:r>
            <a:endParaRPr lang="en-US" dirty="0">
              <a:solidFill>
                <a:schemeClr val="tx2">
                  <a:tint val="100000"/>
                  <a:shade val="90000"/>
                  <a:satMod val="250000"/>
                  <a:alpha val="100000"/>
                </a:schemeClr>
              </a:solidFill>
            </a:endParaRPr>
          </a:p>
        </p:txBody>
      </p:sp>
      <p:sp>
        <p:nvSpPr>
          <p:cNvPr id="19459" name="Rectangle 4"/>
          <p:cNvSpPr>
            <a:spLocks noGrp="1" noChangeArrowheads="1"/>
          </p:cNvSpPr>
          <p:nvPr>
            <p:ph idx="1"/>
          </p:nvPr>
        </p:nvSpPr>
        <p:spPr>
          <a:xfrm>
            <a:off x="1037431" y="4695824"/>
            <a:ext cx="7297737" cy="1617395"/>
          </a:xfrm>
        </p:spPr>
        <p:txBody>
          <a:bodyPr/>
          <a:lstStyle/>
          <a:p>
            <a:pPr eaLnBrk="1" hangingPunct="1">
              <a:buClr>
                <a:schemeClr val="accent6"/>
              </a:buClr>
              <a:buFont typeface="Wingdings" charset="2"/>
              <a:buChar char="Ø"/>
            </a:pPr>
            <a:r>
              <a:rPr lang="en-US" sz="2400" dirty="0" smtClean="0">
                <a:latin typeface="Arial"/>
                <a:cs typeface="Arial"/>
              </a:rPr>
              <a:t>Slightly Longer than Tall—measuring from the point of the shoulder to the point of the buttocks and </a:t>
            </a:r>
            <a:r>
              <a:rPr lang="en-US" sz="2400" dirty="0">
                <a:latin typeface="Arial"/>
                <a:cs typeface="Arial"/>
              </a:rPr>
              <a:t>from the highest point of the shoulder blade to the ground</a:t>
            </a:r>
            <a:endParaRPr lang="en-US" sz="2400" dirty="0" smtClean="0">
              <a:latin typeface="Arial"/>
              <a:cs typeface="Arial"/>
            </a:endParaRPr>
          </a:p>
        </p:txBody>
      </p:sp>
      <p:pic>
        <p:nvPicPr>
          <p:cNvPr id="7" name="Picture 7" descr="C:\Users\Owner\Desktop\mas power point\1_10_13_IMG_2159.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914400" y="2451011"/>
            <a:ext cx="1781729" cy="155901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8" name="Picture 7" descr="C:\Users\Owner\Desktop\mas power point\1_10_13_IMG_2159.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414627" y="2450777"/>
            <a:ext cx="2067400" cy="159734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9" name="Picture 7" descr="C:\Users\Owner\Desktop\mas power point\1_10_13_IMG_2159.JP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6248400" y="2450638"/>
            <a:ext cx="2263347" cy="1587962"/>
          </a:xfrm>
          <a:prstGeom prst="rect">
            <a:avLst/>
          </a:prstGeom>
          <a:ln w="12700">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448334" y="2971800"/>
            <a:ext cx="1114102" cy="990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027459" y="2971799"/>
            <a:ext cx="1295400" cy="1038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827520" y="2974353"/>
            <a:ext cx="1494829" cy="10166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099899" y="4121763"/>
            <a:ext cx="935847" cy="369332"/>
          </a:xfrm>
          <a:prstGeom prst="rect">
            <a:avLst/>
          </a:prstGeom>
          <a:noFill/>
        </p:spPr>
        <p:txBody>
          <a:bodyPr wrap="square" rtlCol="0">
            <a:spAutoFit/>
          </a:bodyPr>
          <a:lstStyle/>
          <a:p>
            <a:r>
              <a:rPr lang="en-US" sz="1800" dirty="0" smtClean="0"/>
              <a:t>Correct </a:t>
            </a:r>
            <a:endParaRPr lang="en-US" sz="1800" dirty="0"/>
          </a:p>
        </p:txBody>
      </p:sp>
      <p:sp>
        <p:nvSpPr>
          <p:cNvPr id="4" name="TextBox 3"/>
          <p:cNvSpPr txBox="1"/>
          <p:nvPr/>
        </p:nvSpPr>
        <p:spPr>
          <a:xfrm>
            <a:off x="1325784" y="4077203"/>
            <a:ext cx="958128" cy="369332"/>
          </a:xfrm>
          <a:prstGeom prst="rect">
            <a:avLst/>
          </a:prstGeom>
          <a:noFill/>
        </p:spPr>
        <p:txBody>
          <a:bodyPr wrap="square" rtlCol="0">
            <a:spAutoFit/>
          </a:bodyPr>
          <a:lstStyle/>
          <a:p>
            <a:r>
              <a:rPr lang="en-US" sz="1800" dirty="0" smtClean="0"/>
              <a:t>Square</a:t>
            </a:r>
            <a:endParaRPr lang="en-US" sz="1800" dirty="0"/>
          </a:p>
        </p:txBody>
      </p:sp>
      <p:sp>
        <p:nvSpPr>
          <p:cNvPr id="5" name="TextBox 4"/>
          <p:cNvSpPr txBox="1"/>
          <p:nvPr/>
        </p:nvSpPr>
        <p:spPr>
          <a:xfrm>
            <a:off x="6985425" y="4121763"/>
            <a:ext cx="1192090" cy="369332"/>
          </a:xfrm>
          <a:prstGeom prst="rect">
            <a:avLst/>
          </a:prstGeom>
          <a:noFill/>
        </p:spPr>
        <p:txBody>
          <a:bodyPr wrap="square" rtlCol="0">
            <a:spAutoFit/>
          </a:bodyPr>
          <a:lstStyle/>
          <a:p>
            <a:r>
              <a:rPr lang="en-US" sz="1800" dirty="0" smtClean="0"/>
              <a:t>Too Long</a:t>
            </a:r>
            <a:endParaRPr lang="en-US" sz="1800" dirty="0"/>
          </a:p>
        </p:txBody>
      </p:sp>
      <p:sp>
        <p:nvSpPr>
          <p:cNvPr id="6" name="TextBox 5"/>
          <p:cNvSpPr txBox="1"/>
          <p:nvPr/>
        </p:nvSpPr>
        <p:spPr>
          <a:xfrm>
            <a:off x="5197594" y="6657648"/>
            <a:ext cx="3946406" cy="230832"/>
          </a:xfrm>
          <a:prstGeom prst="rect">
            <a:avLst/>
          </a:prstGeom>
          <a:noFill/>
        </p:spPr>
        <p:txBody>
          <a:bodyPr wrap="square" rtlCol="0">
            <a:spAutoFit/>
          </a:bodyPr>
          <a:lstStyle/>
          <a:p>
            <a:pPr algn="r"/>
            <a:r>
              <a:rPr lang="en-US" sz="900" dirty="0"/>
              <a:t>MASCUSA Breed Standard Evaluation and Education Committee 11/2013</a:t>
            </a:r>
          </a:p>
        </p:txBody>
      </p:sp>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marL="54864" indent="0" eaLnBrk="1" fontAlgn="auto" hangingPunct="1">
              <a:spcAft>
                <a:spcPts val="0"/>
              </a:spcAft>
              <a:defRPr/>
            </a:pPr>
            <a:r>
              <a:rPr lang="en-US" dirty="0">
                <a:solidFill>
                  <a:schemeClr val="tx2">
                    <a:tint val="100000"/>
                    <a:shade val="90000"/>
                    <a:satMod val="250000"/>
                    <a:alpha val="100000"/>
                  </a:schemeClr>
                </a:solidFill>
              </a:rPr>
              <a:t>Substance</a:t>
            </a:r>
          </a:p>
        </p:txBody>
      </p:sp>
      <p:sp>
        <p:nvSpPr>
          <p:cNvPr id="20483" name="Rectangle 5"/>
          <p:cNvSpPr>
            <a:spLocks noGrp="1" noChangeArrowheads="1"/>
          </p:cNvSpPr>
          <p:nvPr>
            <p:ph idx="1"/>
          </p:nvPr>
        </p:nvSpPr>
        <p:spPr>
          <a:xfrm>
            <a:off x="283229" y="4266018"/>
            <a:ext cx="8545423" cy="2358009"/>
          </a:xfrm>
        </p:spPr>
        <p:txBody>
          <a:bodyPr/>
          <a:lstStyle/>
          <a:p>
            <a:pPr>
              <a:buClr>
                <a:schemeClr val="accent6"/>
              </a:buClr>
              <a:buFont typeface="Wingdings" charset="2"/>
              <a:buChar char="Ø"/>
            </a:pPr>
            <a:r>
              <a:rPr lang="en-US" sz="1800" dirty="0" smtClean="0">
                <a:latin typeface="Arial Narrow"/>
                <a:cs typeface="Arial Narrow"/>
              </a:rPr>
              <a:t>Solidly </a:t>
            </a:r>
            <a:r>
              <a:rPr lang="en-US" sz="1800" dirty="0">
                <a:latin typeface="Arial Narrow"/>
                <a:cs typeface="Arial Narrow"/>
              </a:rPr>
              <a:t>built with moderate bone in proportion to body height and size</a:t>
            </a:r>
            <a:r>
              <a:rPr lang="en-US" sz="1800" dirty="0" smtClean="0">
                <a:latin typeface="Arial Narrow"/>
                <a:cs typeface="Arial Narrow"/>
              </a:rPr>
              <a:t>.</a:t>
            </a:r>
          </a:p>
          <a:p>
            <a:pPr>
              <a:buClr>
                <a:schemeClr val="accent6"/>
              </a:buClr>
              <a:buFont typeface="Wingdings" charset="2"/>
              <a:buChar char="Ø"/>
            </a:pPr>
            <a:r>
              <a:rPr lang="en-US" sz="1800" dirty="0" smtClean="0">
                <a:latin typeface="Arial Narrow"/>
                <a:cs typeface="Arial Narrow"/>
              </a:rPr>
              <a:t>Dog </a:t>
            </a:r>
            <a:r>
              <a:rPr lang="en-US" sz="1800" dirty="0">
                <a:latin typeface="Arial Narrow"/>
                <a:cs typeface="Arial Narrow"/>
              </a:rPr>
              <a:t>appear masculine without coarseness. Bitches appear feminine without being slight of bone. </a:t>
            </a:r>
            <a:endParaRPr lang="en-US" sz="1800" dirty="0" smtClean="0">
              <a:latin typeface="Arial Narrow"/>
              <a:cs typeface="Arial Narrow"/>
            </a:endParaRPr>
          </a:p>
          <a:p>
            <a:pPr>
              <a:buClr>
                <a:schemeClr val="accent6"/>
              </a:buClr>
              <a:buFont typeface="Wingdings" charset="2"/>
              <a:buChar char="Ø"/>
            </a:pPr>
            <a:r>
              <a:rPr lang="en-US" sz="1800" dirty="0">
                <a:latin typeface="Arial Narrow"/>
                <a:cs typeface="Arial Narrow"/>
              </a:rPr>
              <a:t>Hair goes a long way to adding or detracting from the appearance of the amount bone/substance </a:t>
            </a:r>
            <a:r>
              <a:rPr lang="en-US" sz="1800" dirty="0" smtClean="0">
                <a:latin typeface="Arial Narrow"/>
                <a:cs typeface="Arial Narrow"/>
              </a:rPr>
              <a:t>an </a:t>
            </a:r>
            <a:r>
              <a:rPr lang="en-US" sz="1800" dirty="0">
                <a:latin typeface="Arial Narrow"/>
                <a:cs typeface="Arial Narrow"/>
              </a:rPr>
              <a:t>animal has</a:t>
            </a:r>
            <a:r>
              <a:rPr lang="en-US" sz="1800" dirty="0" smtClean="0">
                <a:latin typeface="Arial Narrow"/>
                <a:cs typeface="Arial Narrow"/>
              </a:rPr>
              <a:t>.</a:t>
            </a:r>
          </a:p>
          <a:p>
            <a:pPr>
              <a:buClr>
                <a:schemeClr val="accent6"/>
              </a:buClr>
              <a:buFont typeface="Wingdings" charset="2"/>
              <a:buChar char="Ø"/>
            </a:pPr>
            <a:r>
              <a:rPr lang="en-US" sz="1800" dirty="0">
                <a:latin typeface="Arial Narrow"/>
                <a:cs typeface="Arial Narrow"/>
              </a:rPr>
              <a:t>The breed does NOT have a heavy or stocky build, but it is a sturdy breed with a solid build that can work over a variety of terrain with agility and stamina. The breed is not exaggerated nor extreme in any way. Smaller sized dogs do not have the same amount of bone as the larger sizes but all sizes appear athletic and capable of performing various farm tasks. </a:t>
            </a:r>
          </a:p>
          <a:p>
            <a:pPr>
              <a:buFont typeface="Wingdings" charset="2"/>
              <a:buChar char="§"/>
            </a:pPr>
            <a:endParaRPr lang="en-US" sz="1400" dirty="0">
              <a:latin typeface="Arial"/>
              <a:cs typeface="Arial"/>
            </a:endParaRPr>
          </a:p>
          <a:p>
            <a:pPr eaLnBrk="1" hangingPunct="1">
              <a:lnSpc>
                <a:spcPct val="90000"/>
              </a:lnSpc>
              <a:spcAft>
                <a:spcPts val="600"/>
              </a:spcAft>
              <a:buFont typeface="Wingdings" charset="2"/>
              <a:buChar char="§"/>
            </a:pPr>
            <a:endParaRPr lang="en-US" sz="1400" dirty="0" smtClean="0">
              <a:latin typeface="Arial"/>
              <a:cs typeface="Arial"/>
            </a:endParaRPr>
          </a:p>
        </p:txBody>
      </p:sp>
      <p:pic>
        <p:nvPicPr>
          <p:cNvPr id="4" name="Picture 3" descr="C:\Users\Owner\Desktop\mas power point\4_17_05_adonis_1.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834952" y="1523794"/>
            <a:ext cx="2663893" cy="223323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220236" y="3847701"/>
            <a:ext cx="1892615" cy="369332"/>
          </a:xfrm>
          <a:prstGeom prst="rect">
            <a:avLst/>
          </a:prstGeom>
          <a:noFill/>
        </p:spPr>
        <p:txBody>
          <a:bodyPr wrap="square" rtlCol="0">
            <a:spAutoFit/>
          </a:bodyPr>
          <a:lstStyle/>
          <a:p>
            <a:r>
              <a:rPr lang="en-US" sz="1800" dirty="0" smtClean="0">
                <a:latin typeface="Arial"/>
                <a:cs typeface="Arial"/>
              </a:rPr>
              <a:t>Blue Merle Male</a:t>
            </a:r>
            <a:endParaRPr lang="en-US" sz="1800" dirty="0">
              <a:latin typeface="Arial"/>
              <a:cs typeface="Arial"/>
            </a:endParaRPr>
          </a:p>
        </p:txBody>
      </p:sp>
      <p:sp>
        <p:nvSpPr>
          <p:cNvPr id="3" name="TextBox 2"/>
          <p:cNvSpPr txBox="1"/>
          <p:nvPr/>
        </p:nvSpPr>
        <p:spPr>
          <a:xfrm>
            <a:off x="5864114" y="3847701"/>
            <a:ext cx="2066933" cy="369332"/>
          </a:xfrm>
          <a:prstGeom prst="rect">
            <a:avLst/>
          </a:prstGeom>
          <a:noFill/>
        </p:spPr>
        <p:txBody>
          <a:bodyPr wrap="square" rtlCol="0">
            <a:spAutoFit/>
          </a:bodyPr>
          <a:lstStyle/>
          <a:p>
            <a:r>
              <a:rPr lang="en-US" sz="1800" dirty="0" smtClean="0">
                <a:latin typeface="Arial"/>
                <a:cs typeface="Arial"/>
              </a:rPr>
              <a:t>Red Merle Female</a:t>
            </a:r>
            <a:endParaRPr lang="en-US" sz="1800" dirty="0">
              <a:latin typeface="Arial"/>
              <a:cs typeface="Arial"/>
            </a:endParaRPr>
          </a:p>
        </p:txBody>
      </p:sp>
      <p:sp>
        <p:nvSpPr>
          <p:cNvPr id="6" name="TextBox 5"/>
          <p:cNvSpPr txBox="1"/>
          <p:nvPr/>
        </p:nvSpPr>
        <p:spPr>
          <a:xfrm>
            <a:off x="5182353" y="6659880"/>
            <a:ext cx="3961647" cy="238760"/>
          </a:xfrm>
          <a:prstGeom prst="rect">
            <a:avLst/>
          </a:prstGeom>
          <a:noFill/>
        </p:spPr>
        <p:txBody>
          <a:bodyPr wrap="square" rtlCol="0">
            <a:spAutoFit/>
          </a:bodyPr>
          <a:lstStyle/>
          <a:p>
            <a:pPr algn="r"/>
            <a:r>
              <a:rPr lang="en-US" sz="900" dirty="0"/>
              <a:t>MASCUSA Breed Standard Evaluation and Education Committee 11/2013</a:t>
            </a:r>
          </a:p>
        </p:txBody>
      </p:sp>
      <p:pic>
        <p:nvPicPr>
          <p:cNvPr id="7" name="Picture 6" descr="888.jpg"/>
          <p:cNvPicPr>
            <a:picLocks noChangeAspect="1"/>
          </p:cNvPicPr>
          <p:nvPr/>
        </p:nvPicPr>
        <p:blipFill>
          <a:blip r:embed="rId4" cstate="print">
            <a:extLst>
              <a:ext uri="{28A0092B-C50C-407E-A947-70E740481C1C}">
                <a14:useLocalDpi xmlns="" xmlns:a14="http://schemas.microsoft.com/office/drawing/2010/main"/>
              </a:ext>
            </a:extLst>
          </a:blip>
          <a:stretch>
            <a:fillRect/>
          </a:stretch>
        </p:blipFill>
        <p:spPr>
          <a:xfrm>
            <a:off x="5511800" y="1581150"/>
            <a:ext cx="2449996" cy="2266950"/>
          </a:xfrm>
          <a:prstGeom prst="rect">
            <a:avLst/>
          </a:prstGeom>
        </p:spPr>
      </p:pic>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Head: Female and Male     </a:t>
            </a:r>
            <a:endParaRPr lang="en-US" dirty="0">
              <a:solidFill>
                <a:schemeClr val="tx2">
                  <a:tint val="100000"/>
                  <a:shade val="90000"/>
                  <a:satMod val="250000"/>
                  <a:alpha val="100000"/>
                </a:schemeClr>
              </a:solidFill>
            </a:endParaRPr>
          </a:p>
        </p:txBody>
      </p:sp>
      <p:pic>
        <p:nvPicPr>
          <p:cNvPr id="6" name="Picture 5" descr="C:\Users\Owner\Pictures\BEC\REDMERLE-HEAD.jpg"/>
          <p:cNvPicPr>
            <a:picLocks noChangeAspect="1" noChangeArrowheads="1"/>
          </p:cNvPicPr>
          <p:nvPr/>
        </p:nvPicPr>
        <p:blipFill rotWithShape="1">
          <a:blip r:embed="rId3" cstate="email">
            <a:extLst>
              <a:ext uri="{28A0092B-C50C-407E-A947-70E740481C1C}">
                <a14:useLocalDpi xmlns="" xmlns:a14="http://schemas.microsoft.com/office/drawing/2010/main"/>
              </a:ext>
            </a:extLst>
          </a:blip>
          <a:srcRect/>
          <a:stretch/>
        </p:blipFill>
        <p:spPr bwMode="auto">
          <a:xfrm>
            <a:off x="424699" y="2163841"/>
            <a:ext cx="2115118" cy="190444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7" name="Picture 6" descr="Head_Male_2.jpg"/>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485870" y="4359990"/>
            <a:ext cx="2001036" cy="1738043"/>
          </a:xfrm>
          <a:prstGeom prst="rect">
            <a:avLst/>
          </a:prstGeom>
          <a:ln>
            <a:noFill/>
          </a:ln>
          <a:effectLst>
            <a:outerShdw blurRad="292100" dist="139700" dir="2700000" algn="tl" rotWithShape="0">
              <a:srgbClr val="333333">
                <a:alpha val="65000"/>
              </a:srgbClr>
            </a:outerShdw>
          </a:effectLst>
        </p:spPr>
      </p:pic>
      <p:pic>
        <p:nvPicPr>
          <p:cNvPr id="8" name="Picture 7" descr="Head_Male_3.jpg"/>
          <p:cNvPicPr>
            <a:picLocks noChangeAspect="1"/>
          </p:cNvPicPr>
          <p:nvPr/>
        </p:nvPicPr>
        <p:blipFill rotWithShape="1">
          <a:blip r:embed="rId5" cstate="email">
            <a:extLst>
              <a:ext uri="{28A0092B-C50C-407E-A947-70E740481C1C}">
                <a14:useLocalDpi xmlns="" xmlns:a14="http://schemas.microsoft.com/office/drawing/2010/main"/>
              </a:ext>
            </a:extLst>
          </a:blip>
          <a:srcRect/>
          <a:stretch/>
        </p:blipFill>
        <p:spPr>
          <a:xfrm>
            <a:off x="6744843" y="2172261"/>
            <a:ext cx="1910577" cy="1968669"/>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016032" y="2447514"/>
            <a:ext cx="3386422" cy="3477875"/>
          </a:xfrm>
          <a:prstGeom prst="rect">
            <a:avLst/>
          </a:prstGeom>
          <a:noFill/>
        </p:spPr>
        <p:txBody>
          <a:bodyPr wrap="square" rtlCol="0">
            <a:spAutoFit/>
          </a:bodyPr>
          <a:lstStyle/>
          <a:p>
            <a:pPr marL="285750" indent="-285750">
              <a:buClr>
                <a:schemeClr val="accent6"/>
              </a:buClr>
              <a:buSzPct val="70000"/>
              <a:buFont typeface="Wingdings" charset="2"/>
              <a:buChar char="Ø"/>
            </a:pPr>
            <a:r>
              <a:rPr lang="en-US" sz="2000" dirty="0">
                <a:latin typeface="Arial Narrow" pitchFamily="34" charset="0"/>
              </a:rPr>
              <a:t>The head shall be smooth, clean of excessive skin, tight and strong, without being coarse or over refined.</a:t>
            </a:r>
          </a:p>
          <a:p>
            <a:pPr marL="285750" indent="-285750">
              <a:buClr>
                <a:schemeClr val="accent6"/>
              </a:buClr>
              <a:buSzPct val="70000"/>
              <a:buFont typeface="Wingdings" charset="2"/>
              <a:buChar char="Ø"/>
            </a:pPr>
            <a:endParaRPr lang="en-US" sz="2000" dirty="0"/>
          </a:p>
          <a:p>
            <a:pPr marL="285750" indent="-285750">
              <a:buClr>
                <a:schemeClr val="accent6"/>
              </a:buClr>
              <a:buSzPct val="70000"/>
              <a:buFont typeface="Wingdings" charset="2"/>
              <a:buChar char="Ø"/>
            </a:pPr>
            <a:r>
              <a:rPr lang="en-US" sz="2000" dirty="0">
                <a:latin typeface="Arial Narrow" pitchFamily="34" charset="0"/>
              </a:rPr>
              <a:t>It  should also be in proportion to </a:t>
            </a:r>
            <a:r>
              <a:rPr lang="en-US" sz="2000" dirty="0"/>
              <a:t>the </a:t>
            </a:r>
            <a:r>
              <a:rPr lang="en-US" sz="2000" dirty="0">
                <a:latin typeface="Arial Narrow" pitchFamily="34" charset="0"/>
              </a:rPr>
              <a:t>body and according to sex and substance of  the dog.</a:t>
            </a:r>
          </a:p>
          <a:p>
            <a:pPr marL="285750" indent="-285750">
              <a:buClr>
                <a:schemeClr val="accent6"/>
              </a:buClr>
              <a:buSzPct val="70000"/>
              <a:buFont typeface="Wingdings" charset="2"/>
              <a:buChar char="Ø"/>
            </a:pPr>
            <a:endParaRPr lang="en-US" sz="2000" dirty="0">
              <a:latin typeface="Arial Narrow" pitchFamily="34" charset="0"/>
            </a:endParaRPr>
          </a:p>
          <a:p>
            <a:pPr marL="285750" indent="-285750">
              <a:buClr>
                <a:schemeClr val="accent6"/>
              </a:buClr>
              <a:buSzPct val="70000"/>
              <a:buFont typeface="Wingdings" charset="2"/>
              <a:buChar char="Ø"/>
            </a:pPr>
            <a:r>
              <a:rPr lang="en-US" sz="2000" dirty="0">
                <a:latin typeface="Arial Narrow" pitchFamily="34" charset="0"/>
              </a:rPr>
              <a:t>Faults would include loose, wet flews and droopy eyelids</a:t>
            </a:r>
            <a:r>
              <a:rPr lang="en-US" sz="1800" dirty="0">
                <a:latin typeface="Arial Narrow" pitchFamily="34" charset="0"/>
              </a:rPr>
              <a:t>.</a:t>
            </a:r>
          </a:p>
        </p:txBody>
      </p:sp>
      <p:sp>
        <p:nvSpPr>
          <p:cNvPr id="3" name="TextBox 2"/>
          <p:cNvSpPr txBox="1"/>
          <p:nvPr/>
        </p:nvSpPr>
        <p:spPr>
          <a:xfrm>
            <a:off x="881243" y="1625582"/>
            <a:ext cx="1210938" cy="461665"/>
          </a:xfrm>
          <a:prstGeom prst="rect">
            <a:avLst/>
          </a:prstGeom>
          <a:noFill/>
        </p:spPr>
        <p:txBody>
          <a:bodyPr wrap="none" rtlCol="0">
            <a:spAutoFit/>
          </a:bodyPr>
          <a:lstStyle/>
          <a:p>
            <a:r>
              <a:rPr lang="en-US" dirty="0" smtClean="0"/>
              <a:t>Female</a:t>
            </a:r>
            <a:endParaRPr lang="en-US" dirty="0"/>
          </a:p>
        </p:txBody>
      </p:sp>
      <p:sp>
        <p:nvSpPr>
          <p:cNvPr id="4" name="TextBox 3"/>
          <p:cNvSpPr txBox="1"/>
          <p:nvPr/>
        </p:nvSpPr>
        <p:spPr>
          <a:xfrm>
            <a:off x="7281264" y="1675133"/>
            <a:ext cx="851766" cy="461665"/>
          </a:xfrm>
          <a:prstGeom prst="rect">
            <a:avLst/>
          </a:prstGeom>
          <a:noFill/>
        </p:spPr>
        <p:txBody>
          <a:bodyPr wrap="none" rtlCol="0">
            <a:spAutoFit/>
          </a:bodyPr>
          <a:lstStyle/>
          <a:p>
            <a:r>
              <a:rPr lang="en-US" dirty="0" smtClean="0"/>
              <a:t>Male</a:t>
            </a:r>
            <a:endParaRPr lang="en-US" dirty="0"/>
          </a:p>
        </p:txBody>
      </p:sp>
      <p:sp>
        <p:nvSpPr>
          <p:cNvPr id="10" name="TextBox 9"/>
          <p:cNvSpPr txBox="1"/>
          <p:nvPr/>
        </p:nvSpPr>
        <p:spPr>
          <a:xfrm>
            <a:off x="5182553" y="6662579"/>
            <a:ext cx="3961447" cy="230832"/>
          </a:xfrm>
          <a:prstGeom prst="rect">
            <a:avLst/>
          </a:prstGeom>
          <a:noFill/>
        </p:spPr>
        <p:txBody>
          <a:bodyPr wrap="none" rtlCol="0">
            <a:spAutoFit/>
          </a:bodyPr>
          <a:lstStyle/>
          <a:p>
            <a:pPr algn="r"/>
            <a:r>
              <a:rPr lang="en-US" sz="900" dirty="0"/>
              <a:t>MASCUSA Breed Standard Evaluation and Education Committee 11/2013</a:t>
            </a:r>
          </a:p>
        </p:txBody>
      </p:sp>
      <p:pic>
        <p:nvPicPr>
          <p:cNvPr id="11" name="Picture 10" descr="DSC08694[1] 2.JPG"/>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6743075" y="4330700"/>
            <a:ext cx="1918326" cy="1921710"/>
          </a:xfrm>
          <a:prstGeom prst="rect">
            <a:avLst/>
          </a:prstGeom>
        </p:spPr>
      </p:pic>
    </p:spTree>
    <p:extLst>
      <p:ext uri="{BB962C8B-B14F-4D97-AF65-F5344CB8AC3E}">
        <p14:creationId xmlns="" xmlns:p14="http://schemas.microsoft.com/office/powerpoint/2010/main" val="1397266148"/>
      </p:ext>
    </p:extLst>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Expression</a:t>
            </a:r>
            <a:endParaRPr lang="en-US" dirty="0">
              <a:solidFill>
                <a:schemeClr val="tx2">
                  <a:tint val="100000"/>
                  <a:shade val="90000"/>
                  <a:satMod val="250000"/>
                  <a:alpha val="100000"/>
                </a:schemeClr>
              </a:solidFill>
            </a:endParaRPr>
          </a:p>
        </p:txBody>
      </p:sp>
      <p:sp>
        <p:nvSpPr>
          <p:cNvPr id="32771" name="Rectangle 4"/>
          <p:cNvSpPr>
            <a:spLocks noGrp="1" noChangeArrowheads="1"/>
          </p:cNvSpPr>
          <p:nvPr>
            <p:ph idx="1"/>
          </p:nvPr>
        </p:nvSpPr>
        <p:spPr>
          <a:xfrm>
            <a:off x="497538" y="1420985"/>
            <a:ext cx="2058444" cy="2053154"/>
          </a:xfrm>
        </p:spPr>
        <p:txBody>
          <a:bodyPr/>
          <a:lstStyle/>
          <a:p>
            <a:pPr eaLnBrk="1" hangingPunct="1">
              <a:spcAft>
                <a:spcPts val="1200"/>
              </a:spcAft>
              <a:buClr>
                <a:schemeClr val="accent6"/>
              </a:buClr>
              <a:buFont typeface="Wingdings" charset="2"/>
              <a:buChar char="Ø"/>
            </a:pPr>
            <a:r>
              <a:rPr lang="en-US" sz="2400" dirty="0" smtClean="0">
                <a:latin typeface="Arial Narrow" pitchFamily="34" charset="0"/>
              </a:rPr>
              <a:t>Alert</a:t>
            </a:r>
          </a:p>
          <a:p>
            <a:pPr eaLnBrk="1" hangingPunct="1">
              <a:spcAft>
                <a:spcPts val="1200"/>
              </a:spcAft>
              <a:buClr>
                <a:schemeClr val="accent6"/>
              </a:buClr>
              <a:buFont typeface="Wingdings" charset="2"/>
              <a:buChar char="Ø"/>
            </a:pPr>
            <a:r>
              <a:rPr lang="en-US" sz="2400" dirty="0" smtClean="0">
                <a:latin typeface="Arial Narrow" pitchFamily="34" charset="0"/>
              </a:rPr>
              <a:t>Attentive</a:t>
            </a:r>
          </a:p>
          <a:p>
            <a:pPr eaLnBrk="1" hangingPunct="1">
              <a:spcAft>
                <a:spcPts val="1200"/>
              </a:spcAft>
              <a:buClr>
                <a:schemeClr val="accent6"/>
              </a:buClr>
              <a:buFont typeface="Wingdings" charset="2"/>
              <a:buChar char="Ø"/>
            </a:pPr>
            <a:r>
              <a:rPr lang="en-US" sz="2400" dirty="0" smtClean="0">
                <a:latin typeface="Arial Narrow" pitchFamily="34" charset="0"/>
              </a:rPr>
              <a:t>Intelligent</a:t>
            </a:r>
          </a:p>
          <a:p>
            <a:pPr eaLnBrk="1" hangingPunct="1">
              <a:spcAft>
                <a:spcPts val="1200"/>
              </a:spcAft>
              <a:buClr>
                <a:schemeClr val="accent6"/>
              </a:buClr>
              <a:buFont typeface="Wingdings" charset="2"/>
              <a:buChar char="Ø"/>
            </a:pPr>
            <a:r>
              <a:rPr lang="en-US" sz="2400" dirty="0" smtClean="0">
                <a:latin typeface="Arial Narrow" pitchFamily="34" charset="0"/>
              </a:rPr>
              <a:t>Watchful</a:t>
            </a:r>
          </a:p>
          <a:p>
            <a:pPr marL="0" indent="0" eaLnBrk="1" hangingPunct="1">
              <a:spcAft>
                <a:spcPts val="1200"/>
              </a:spcAft>
              <a:buNone/>
            </a:pPr>
            <a:endParaRPr lang="en-US" sz="2400" dirty="0" smtClean="0">
              <a:latin typeface="Arial Narrow" pitchFamily="34" charset="0"/>
            </a:endParaRPr>
          </a:p>
        </p:txBody>
      </p:sp>
      <p:pic>
        <p:nvPicPr>
          <p:cNvPr id="6" name="Picture 6"/>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2283935" y="1628419"/>
            <a:ext cx="2212133" cy="1733651"/>
          </a:xfrm>
          <a:prstGeom prst="rect">
            <a:avLst/>
          </a:prstGeom>
          <a:ln>
            <a:noFill/>
          </a:ln>
          <a:effectLst>
            <a:outerShdw blurRad="292100" dist="139700" dir="2700000" algn="tl" rotWithShape="0">
              <a:srgbClr val="333333">
                <a:alpha val="65000"/>
              </a:srgbClr>
            </a:outerShdw>
          </a:effectLst>
        </p:spPr>
      </p:pic>
      <p:pic>
        <p:nvPicPr>
          <p:cNvPr id="7" name="Picture 5" descr="C:\Users\Owner\Desktop\mas power point\1_8_2013_IMG_2091.JPG"/>
          <p:cNvPicPr>
            <a:picLocks noChangeAspect="1" noChangeArrowheads="1"/>
          </p:cNvPicPr>
          <p:nvPr/>
        </p:nvPicPr>
        <p:blipFill rotWithShape="1">
          <a:blip r:embed="rId4" cstate="email">
            <a:extLst>
              <a:ext uri="{28A0092B-C50C-407E-A947-70E740481C1C}">
                <a14:useLocalDpi xmlns="" xmlns:a14="http://schemas.microsoft.com/office/drawing/2010/main"/>
              </a:ext>
            </a:extLst>
          </a:blip>
          <a:srcRect/>
          <a:stretch/>
        </p:blipFill>
        <p:spPr bwMode="auto">
          <a:xfrm>
            <a:off x="6561890" y="1646316"/>
            <a:ext cx="2170744" cy="172985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 name="Picture 1" descr="Untitled.jpg"/>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4679325" y="1637693"/>
            <a:ext cx="1745557" cy="1736829"/>
          </a:xfrm>
          <a:prstGeom prst="rect">
            <a:avLst/>
          </a:prstGeom>
        </p:spPr>
      </p:pic>
      <p:sp>
        <p:nvSpPr>
          <p:cNvPr id="3" name="TextBox 2"/>
          <p:cNvSpPr txBox="1"/>
          <p:nvPr/>
        </p:nvSpPr>
        <p:spPr>
          <a:xfrm>
            <a:off x="522958" y="3611111"/>
            <a:ext cx="8329989" cy="2976200"/>
          </a:xfrm>
          <a:prstGeom prst="rect">
            <a:avLst/>
          </a:prstGeom>
          <a:noFill/>
        </p:spPr>
        <p:txBody>
          <a:bodyPr wrap="square" rtlCol="0">
            <a:spAutoFit/>
          </a:bodyPr>
          <a:lstStyle/>
          <a:p>
            <a:pPr marL="285750" indent="-285750">
              <a:buClr>
                <a:schemeClr val="accent6"/>
              </a:buClr>
              <a:buSzPct val="70000"/>
              <a:buFont typeface="Wingdings" charset="2"/>
              <a:buChar char="Ø"/>
            </a:pPr>
            <a:r>
              <a:rPr lang="en-US" sz="1800" dirty="0">
                <a:latin typeface="Arial Narrow"/>
                <a:cs typeface="Arial Narrow"/>
              </a:rPr>
              <a:t>The breed can be reserved with strangers and may not acknowledge a judge who is trying to get their attention. </a:t>
            </a:r>
          </a:p>
          <a:p>
            <a:pPr marL="171450" indent="-171450">
              <a:buClr>
                <a:schemeClr val="accent6"/>
              </a:buClr>
              <a:buSzPct val="70000"/>
              <a:buFont typeface="Wingdings" charset="2"/>
              <a:buChar char="Ø"/>
            </a:pPr>
            <a:endParaRPr lang="en-US" sz="1000" dirty="0">
              <a:latin typeface="Arial Narrow"/>
              <a:cs typeface="Arial Narrow"/>
            </a:endParaRPr>
          </a:p>
          <a:p>
            <a:pPr marL="285750" indent="-285750" eaLnBrk="0" hangingPunct="0">
              <a:spcBef>
                <a:spcPct val="30000"/>
              </a:spcBef>
              <a:buClr>
                <a:schemeClr val="accent6"/>
              </a:buClr>
              <a:buSzPct val="70000"/>
              <a:buFont typeface="Wingdings" charset="2"/>
              <a:buChar char="Ø"/>
              <a:defRPr/>
            </a:pPr>
            <a:r>
              <a:rPr lang="en-US" sz="1800" dirty="0">
                <a:latin typeface="Arial Narrow"/>
                <a:cs typeface="Arial Narrow"/>
              </a:rPr>
              <a:t>Although the MAS reserves his affections for those he knows and trusts, he should be accepting of a judge's touch. In the ring he should be attentive of his handler and exhibit some enthusiasm. The gaze is eager and intelligent. During the individual table examination, the judge should not expect or try to get "expression" from the dog. Expression is better assessed on the floor where the dog is in a more neutral setting.</a:t>
            </a:r>
          </a:p>
          <a:p>
            <a:pPr marL="171450" indent="-171450">
              <a:buClr>
                <a:schemeClr val="accent6"/>
              </a:buClr>
              <a:buSzPct val="70000"/>
              <a:buFont typeface="Wingdings" charset="2"/>
              <a:buChar char="Ø"/>
            </a:pPr>
            <a:endParaRPr lang="en-US" sz="1000" dirty="0">
              <a:latin typeface="Arial Narrow"/>
              <a:cs typeface="Arial Narrow"/>
            </a:endParaRPr>
          </a:p>
          <a:p>
            <a:pPr marL="285750" indent="-285750">
              <a:buClr>
                <a:schemeClr val="accent6"/>
              </a:buClr>
              <a:buSzPct val="70000"/>
              <a:buFont typeface="Wingdings" charset="2"/>
              <a:buChar char="Ø"/>
            </a:pPr>
            <a:r>
              <a:rPr lang="en-US" sz="1800" dirty="0">
                <a:latin typeface="Arial Narrow"/>
                <a:cs typeface="Arial Narrow"/>
              </a:rPr>
              <a:t>Ear styles and/or the eye colors can also effect the expression, so it is important to understand that “expression” is not a key factor during judging. </a:t>
            </a:r>
          </a:p>
        </p:txBody>
      </p:sp>
      <p:sp>
        <p:nvSpPr>
          <p:cNvPr id="4" name="TextBox 3"/>
          <p:cNvSpPr txBox="1"/>
          <p:nvPr/>
        </p:nvSpPr>
        <p:spPr>
          <a:xfrm>
            <a:off x="5182553" y="6657648"/>
            <a:ext cx="3961447" cy="230832"/>
          </a:xfrm>
          <a:prstGeom prst="rect">
            <a:avLst/>
          </a:prstGeom>
          <a:noFill/>
        </p:spPr>
        <p:txBody>
          <a:bodyPr wrap="none" rtlCol="0">
            <a:spAutoFit/>
          </a:bodyPr>
          <a:lstStyle/>
          <a:p>
            <a:pPr algn="r"/>
            <a:r>
              <a:rPr lang="en-US" sz="900" dirty="0"/>
              <a:t>MASCUSA Breed Standard Evaluation and Education Committee 11/2013</a:t>
            </a:r>
          </a:p>
        </p:txBody>
      </p:sp>
    </p:spTree>
    <p:extLst>
      <p:ext uri="{BB962C8B-B14F-4D97-AF65-F5344CB8AC3E}">
        <p14:creationId xmlns="" xmlns:p14="http://schemas.microsoft.com/office/powerpoint/2010/main" val="520355213"/>
      </p:ext>
    </p:extLst>
  </p:cSld>
  <p:clrMapOvr>
    <a:masterClrMapping/>
  </p:clrMapOvr>
  <p:transition spd="med">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23564</TotalTime>
  <Words>2491</Words>
  <Application>Microsoft Office PowerPoint</Application>
  <PresentationFormat>Letter Paper (8.5x11 in)</PresentationFormat>
  <Paragraphs>385</Paragraphs>
  <Slides>48</Slides>
  <Notes>46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Foundry</vt:lpstr>
      <vt:lpstr>Slide 1</vt:lpstr>
      <vt:lpstr>Origin: U.S.A.</vt:lpstr>
      <vt:lpstr>Our Heritage</vt:lpstr>
      <vt:lpstr>General Appearance</vt:lpstr>
      <vt:lpstr> Height</vt:lpstr>
      <vt:lpstr>Important Proportions</vt:lpstr>
      <vt:lpstr>Substance</vt:lpstr>
      <vt:lpstr>Head: Female and Male     </vt:lpstr>
      <vt:lpstr>Expression</vt:lpstr>
      <vt:lpstr>Eyes</vt:lpstr>
      <vt:lpstr>Ears</vt:lpstr>
      <vt:lpstr>Ears: Acceptable Styles</vt:lpstr>
      <vt:lpstr>Ears: Severe Faults</vt:lpstr>
      <vt:lpstr>Crown</vt:lpstr>
      <vt:lpstr>Stop &amp; Muzzle </vt:lpstr>
      <vt:lpstr>Head Planes</vt:lpstr>
      <vt:lpstr>Head Proportions</vt:lpstr>
      <vt:lpstr>Nose</vt:lpstr>
      <vt:lpstr>Too much pink?</vt:lpstr>
      <vt:lpstr>Teeth</vt:lpstr>
      <vt:lpstr>Neck</vt:lpstr>
      <vt:lpstr> Topline</vt:lpstr>
      <vt:lpstr>Loin</vt:lpstr>
      <vt:lpstr>Croup &amp; Underline</vt:lpstr>
      <vt:lpstr>Chest </vt:lpstr>
      <vt:lpstr>Forequarters</vt:lpstr>
      <vt:lpstr>Front </vt:lpstr>
      <vt:lpstr>Elbow</vt:lpstr>
      <vt:lpstr>Feet</vt:lpstr>
      <vt:lpstr>Hindquarters</vt:lpstr>
      <vt:lpstr>Hocks</vt:lpstr>
      <vt:lpstr>Coat</vt:lpstr>
      <vt:lpstr>Presented Naturally </vt:lpstr>
      <vt:lpstr>Color</vt:lpstr>
      <vt:lpstr>Tan markings</vt:lpstr>
      <vt:lpstr>White</vt:lpstr>
      <vt:lpstr>Cryptic Merle</vt:lpstr>
      <vt:lpstr>Gait from the Side</vt:lpstr>
      <vt:lpstr>Coming and Going</vt:lpstr>
      <vt:lpstr>Must be Agile</vt:lpstr>
      <vt:lpstr>Temperament</vt:lpstr>
      <vt:lpstr>White that is Faulted </vt:lpstr>
      <vt:lpstr> Severe Faults</vt:lpstr>
      <vt:lpstr> Disqualifications</vt:lpstr>
      <vt:lpstr>Easy to Train</vt:lpstr>
      <vt:lpstr>Playful Companion</vt:lpstr>
      <vt:lpstr>One dog can do it all</vt:lpstr>
      <vt:lpstr>THANK YOU</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9, 2013 - Draft</dc:title>
  <dc:subject>Judges Education Presentation</dc:subject>
  <dc:creator>MAS Breed Standard Committee</dc:creator>
  <dc:description>Additional / Replacement Photos to be added when approved by the BSEEC.</dc:description>
  <cp:lastModifiedBy>Eric</cp:lastModifiedBy>
  <cp:revision>781</cp:revision>
  <cp:lastPrinted>2013-02-21T02:49:23Z</cp:lastPrinted>
  <dcterms:created xsi:type="dcterms:W3CDTF">1995-06-02T22:16:36Z</dcterms:created>
  <dcterms:modified xsi:type="dcterms:W3CDTF">2016-06-24T01:21:44Z</dcterms:modified>
</cp:coreProperties>
</file>